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69" r:id="rId2"/>
    <p:sldId id="261" r:id="rId3"/>
    <p:sldId id="273" r:id="rId4"/>
    <p:sldId id="404" r:id="rId5"/>
    <p:sldId id="262" r:id="rId6"/>
    <p:sldId id="267" r:id="rId7"/>
    <p:sldId id="278" r:id="rId8"/>
    <p:sldId id="409" r:id="rId9"/>
    <p:sldId id="372" r:id="rId10"/>
    <p:sldId id="407" r:id="rId11"/>
    <p:sldId id="408" r:id="rId12"/>
    <p:sldId id="277" r:id="rId13"/>
    <p:sldId id="279" r:id="rId14"/>
    <p:sldId id="405" r:id="rId15"/>
    <p:sldId id="263" r:id="rId16"/>
    <p:sldId id="415" r:id="rId17"/>
    <p:sldId id="414" r:id="rId18"/>
    <p:sldId id="264" r:id="rId19"/>
    <p:sldId id="406" r:id="rId20"/>
    <p:sldId id="266" r:id="rId21"/>
    <p:sldId id="265" r:id="rId22"/>
    <p:sldId id="416" r:id="rId23"/>
    <p:sldId id="410" r:id="rId24"/>
    <p:sldId id="417" r:id="rId25"/>
    <p:sldId id="418" r:id="rId26"/>
    <p:sldId id="419" r:id="rId27"/>
    <p:sldId id="420" r:id="rId28"/>
    <p:sldId id="41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1939" autoAdjust="0"/>
  </p:normalViewPr>
  <p:slideViewPr>
    <p:cSldViewPr snapToGrid="0">
      <p:cViewPr varScale="1">
        <p:scale>
          <a:sx n="84" d="100"/>
          <a:sy n="84" d="100"/>
        </p:scale>
        <p:origin x="15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B803FF-5183-4805-8A46-1E92DBEA0412}" type="datetimeFigureOut">
              <a:rPr lang="en-US" smtClean="0"/>
              <a:t>2025-01-04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7A215C-D754-4244-A42D-5C7C86DCB9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495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A215C-D754-4244-A42D-5C7C86DCB9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359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A215C-D754-4244-A42D-5C7C86DCB9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19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A215C-D754-4244-A42D-5C7C86DCB9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0812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12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A215C-D754-4244-A42D-5C7C86DCB9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5668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732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A215C-D754-4244-A42D-5C7C86DCB9B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779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A215C-D754-4244-A42D-5C7C86DCB9B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751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A215C-D754-4244-A42D-5C7C86DCB9B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856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A215C-D754-4244-A42D-5C7C86DCB9B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2386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A215C-D754-4244-A42D-5C7C86DCB9B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96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cdddfa8b47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cdddfa8b47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0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https://kubernetes.io/docs/concepts/workloads/controllers/statefulset/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A215C-D754-4244-A42D-5C7C86DCB9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558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803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93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A215C-D754-4244-A42D-5C7C86DCB9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17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A215C-D754-4244-A42D-5C7C86DCB9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195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179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02A4C-1A1B-22ED-C302-195524F4B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88EA60-E544-4BF4-C2CE-F255B45263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E5A05-3247-7990-97D4-149542327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3465E-9B3B-4CC9-893F-FA98A5F3A557}" type="datetimeFigureOut">
              <a:rPr lang="en-US" smtClean="0"/>
              <a:t>2025-01-04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B19A6-6F47-A41E-AF28-C47C03FCE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EC306-5F18-DC1C-FBA2-851A9006B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77099-5753-4190-8E56-84076F979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21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B84CD-1E41-F3BE-1D4B-5CDCA01B1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6D1777-D09F-FCD4-92CD-EAC3BF6DB7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41292-8254-6B65-2921-6792D831F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3465E-9B3B-4CC9-893F-FA98A5F3A557}" type="datetimeFigureOut">
              <a:rPr lang="en-US" smtClean="0"/>
              <a:t>2025-01-04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3B6F4-6774-A540-FEF9-4E2E417C1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AFA57-D3D6-1037-90EA-3E015ACC9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77099-5753-4190-8E56-84076F979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292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1751C4-5363-10C3-2424-BFFDE42FB9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B23201-CF04-B39E-26F4-6445AC409E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5D1BA-B13B-B523-EBC3-692D92763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3465E-9B3B-4CC9-893F-FA98A5F3A557}" type="datetimeFigureOut">
              <a:rPr lang="en-US" smtClean="0"/>
              <a:t>2025-01-04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5532C-A95D-510B-7752-A0D3448CA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1684F-26C8-35F2-46F6-9FD257524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77099-5753-4190-8E56-84076F979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42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/>
          <p:nvPr/>
        </p:nvSpPr>
        <p:spPr>
          <a:xfrm>
            <a:off x="5105400" y="-4437367"/>
            <a:ext cx="12516800" cy="12516800"/>
          </a:xfrm>
          <a:prstGeom prst="ellipse">
            <a:avLst/>
          </a:prstGeom>
          <a:gradFill>
            <a:gsLst>
              <a:gs pos="0">
                <a:srgbClr val="EE12E9">
                  <a:alpha val="47450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99" name="Google Shape;199;p24"/>
          <p:cNvPicPr preferRelativeResize="0"/>
          <p:nvPr/>
        </p:nvPicPr>
        <p:blipFill rotWithShape="1">
          <a:blip r:embed="rId2">
            <a:alphaModFix/>
          </a:blip>
          <a:srcRect l="66575" b="38699"/>
          <a:stretch/>
        </p:blipFill>
        <p:spPr>
          <a:xfrm>
            <a:off x="0" y="2653961"/>
            <a:ext cx="4075200" cy="4204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4"/>
          <p:cNvPicPr preferRelativeResize="0"/>
          <p:nvPr/>
        </p:nvPicPr>
        <p:blipFill rotWithShape="1">
          <a:blip r:embed="rId2">
            <a:alphaModFix/>
          </a:blip>
          <a:srcRect t="11520" r="22106"/>
          <a:stretch/>
        </p:blipFill>
        <p:spPr>
          <a:xfrm>
            <a:off x="8111834" y="0"/>
            <a:ext cx="9496903" cy="6067698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4"/>
          <p:cNvSpPr/>
          <p:nvPr/>
        </p:nvSpPr>
        <p:spPr>
          <a:xfrm>
            <a:off x="-282000" y="978267"/>
            <a:ext cx="7775200" cy="7775200"/>
          </a:xfrm>
          <a:prstGeom prst="ellipse">
            <a:avLst/>
          </a:prstGeom>
          <a:gradFill>
            <a:gsLst>
              <a:gs pos="0">
                <a:srgbClr val="3E629E">
                  <a:alpha val="52941"/>
                </a:srgbClr>
              </a:gs>
              <a:gs pos="63000">
                <a:srgbClr val="3E629E">
                  <a:alpha val="0"/>
                </a:srgbClr>
              </a:gs>
              <a:gs pos="100000">
                <a:srgbClr val="3E629E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2" name="Google Shape;202;p24"/>
          <p:cNvSpPr txBox="1">
            <a:spLocks noGrp="1"/>
          </p:cNvSpPr>
          <p:nvPr>
            <p:ph type="subTitle" idx="1"/>
          </p:nvPr>
        </p:nvSpPr>
        <p:spPr>
          <a:xfrm>
            <a:off x="960000" y="3333867"/>
            <a:ext cx="3115200" cy="77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4"/>
          <p:cNvSpPr txBox="1">
            <a:spLocks noGrp="1"/>
          </p:cNvSpPr>
          <p:nvPr>
            <p:ph type="subTitle" idx="2"/>
          </p:nvPr>
        </p:nvSpPr>
        <p:spPr>
          <a:xfrm>
            <a:off x="4538400" y="3333867"/>
            <a:ext cx="3115200" cy="77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4"/>
          <p:cNvSpPr txBox="1">
            <a:spLocks noGrp="1"/>
          </p:cNvSpPr>
          <p:nvPr>
            <p:ph type="subTitle" idx="3"/>
          </p:nvPr>
        </p:nvSpPr>
        <p:spPr>
          <a:xfrm>
            <a:off x="8116800" y="3333867"/>
            <a:ext cx="3115200" cy="77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4"/>
          <p:cNvSpPr txBox="1">
            <a:spLocks noGrp="1"/>
          </p:cNvSpPr>
          <p:nvPr>
            <p:ph type="subTitle" idx="4"/>
          </p:nvPr>
        </p:nvSpPr>
        <p:spPr>
          <a:xfrm>
            <a:off x="960000" y="4955743"/>
            <a:ext cx="3115200" cy="77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4"/>
          <p:cNvSpPr txBox="1">
            <a:spLocks noGrp="1"/>
          </p:cNvSpPr>
          <p:nvPr>
            <p:ph type="subTitle" idx="5"/>
          </p:nvPr>
        </p:nvSpPr>
        <p:spPr>
          <a:xfrm>
            <a:off x="4538400" y="4955743"/>
            <a:ext cx="3115200" cy="77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4"/>
          <p:cNvSpPr txBox="1">
            <a:spLocks noGrp="1"/>
          </p:cNvSpPr>
          <p:nvPr>
            <p:ph type="subTitle" idx="6"/>
          </p:nvPr>
        </p:nvSpPr>
        <p:spPr>
          <a:xfrm>
            <a:off x="8116800" y="4955743"/>
            <a:ext cx="3115200" cy="77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4"/>
          <p:cNvSpPr txBox="1">
            <a:spLocks noGrp="1"/>
          </p:cNvSpPr>
          <p:nvPr>
            <p:ph type="subTitle" idx="7"/>
          </p:nvPr>
        </p:nvSpPr>
        <p:spPr>
          <a:xfrm>
            <a:off x="953467" y="2747768"/>
            <a:ext cx="31152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667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>
            <a:endParaRPr/>
          </a:p>
        </p:txBody>
      </p:sp>
      <p:sp>
        <p:nvSpPr>
          <p:cNvPr id="209" name="Google Shape;209;p24"/>
          <p:cNvSpPr txBox="1">
            <a:spLocks noGrp="1"/>
          </p:cNvSpPr>
          <p:nvPr>
            <p:ph type="subTitle" idx="8"/>
          </p:nvPr>
        </p:nvSpPr>
        <p:spPr>
          <a:xfrm>
            <a:off x="4538400" y="2747768"/>
            <a:ext cx="31152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667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>
            <a:endParaRPr/>
          </a:p>
        </p:txBody>
      </p:sp>
      <p:sp>
        <p:nvSpPr>
          <p:cNvPr id="210" name="Google Shape;210;p24"/>
          <p:cNvSpPr txBox="1">
            <a:spLocks noGrp="1"/>
          </p:cNvSpPr>
          <p:nvPr>
            <p:ph type="subTitle" idx="9"/>
          </p:nvPr>
        </p:nvSpPr>
        <p:spPr>
          <a:xfrm>
            <a:off x="8123333" y="2747768"/>
            <a:ext cx="31152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667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>
            <a:endParaRPr/>
          </a:p>
        </p:txBody>
      </p:sp>
      <p:sp>
        <p:nvSpPr>
          <p:cNvPr id="211" name="Google Shape;211;p24"/>
          <p:cNvSpPr txBox="1">
            <a:spLocks noGrp="1"/>
          </p:cNvSpPr>
          <p:nvPr>
            <p:ph type="subTitle" idx="13"/>
          </p:nvPr>
        </p:nvSpPr>
        <p:spPr>
          <a:xfrm>
            <a:off x="953467" y="4370464"/>
            <a:ext cx="31152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667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>
            <a:endParaRPr/>
          </a:p>
        </p:txBody>
      </p:sp>
      <p:sp>
        <p:nvSpPr>
          <p:cNvPr id="212" name="Google Shape;212;p24"/>
          <p:cNvSpPr txBox="1">
            <a:spLocks noGrp="1"/>
          </p:cNvSpPr>
          <p:nvPr>
            <p:ph type="subTitle" idx="14"/>
          </p:nvPr>
        </p:nvSpPr>
        <p:spPr>
          <a:xfrm>
            <a:off x="4538400" y="4370464"/>
            <a:ext cx="31152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667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>
            <a:endParaRPr/>
          </a:p>
        </p:txBody>
      </p:sp>
      <p:sp>
        <p:nvSpPr>
          <p:cNvPr id="213" name="Google Shape;213;p24"/>
          <p:cNvSpPr txBox="1">
            <a:spLocks noGrp="1"/>
          </p:cNvSpPr>
          <p:nvPr>
            <p:ph type="subTitle" idx="15"/>
          </p:nvPr>
        </p:nvSpPr>
        <p:spPr>
          <a:xfrm>
            <a:off x="8123333" y="4370464"/>
            <a:ext cx="31152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667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>
            <a:endParaRPr/>
          </a:p>
        </p:txBody>
      </p:sp>
      <p:sp>
        <p:nvSpPr>
          <p:cNvPr id="214" name="Google Shape;214;p24"/>
          <p:cNvSpPr txBox="1">
            <a:spLocks noGrp="1"/>
          </p:cNvSpPr>
          <p:nvPr>
            <p:ph type="sldNum" idx="12"/>
          </p:nvPr>
        </p:nvSpPr>
        <p:spPr>
          <a:xfrm>
            <a:off x="10998000" y="61446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215" name="Google Shape;215;p24"/>
          <p:cNvCxnSpPr/>
          <p:nvPr/>
        </p:nvCxnSpPr>
        <p:spPr>
          <a:xfrm flipH="1">
            <a:off x="462400" y="6407068"/>
            <a:ext cx="10535600" cy="4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6" name="Google Shape;216;p2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18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1800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5443A-5C5A-28FD-19CD-374DECB7B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0182E-3EC0-E9CA-E53D-F9C207652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105DE9-3479-1EAA-6E6A-7C2AA1612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3465E-9B3B-4CC9-893F-FA98A5F3A557}" type="datetimeFigureOut">
              <a:rPr lang="en-US" smtClean="0"/>
              <a:t>2025-01-04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019B7-9CBA-3236-60FE-5CB14DCB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BEBE7-E318-940A-E74D-9F76D8E58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77099-5753-4190-8E56-84076F979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11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10DFE-EF5C-5CCD-EF44-1D2F7CF69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0ED0A-D7A0-63F5-5C58-DE17008975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35404-FD5B-876C-80BA-C305AA8B3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3465E-9B3B-4CC9-893F-FA98A5F3A557}" type="datetimeFigureOut">
              <a:rPr lang="en-US" smtClean="0"/>
              <a:t>2025-01-04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44FC0-9584-7EFA-4463-B44ABE585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E7317-58D8-2339-5479-C2370D6FB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77099-5753-4190-8E56-84076F979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359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59986-D5D3-43D5-7DBD-AA1510A6E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A5544-5513-1039-8D86-75AC34AFEC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DF8EAC-09BB-37AF-AE30-C8C61FB13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63D1E-CCF0-06F6-886D-824F8F465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3465E-9B3B-4CC9-893F-FA98A5F3A557}" type="datetimeFigureOut">
              <a:rPr lang="en-US" smtClean="0"/>
              <a:t>2025-01-04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8896F6-B3CE-C73C-4026-1BC5CB9DA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4A0B60-6170-6764-A163-A4BB3910B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77099-5753-4190-8E56-84076F979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09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BAC4E-BB8A-1DFA-21B8-9D8D979D2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63E32-2590-BE07-1B73-F090AAAAC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47C330-43E3-F990-6F48-B258323B5C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8FF89C-7EF7-BCDD-599F-BD67870666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6FC38D-B0D2-1AC4-10D4-876977D659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D29F0E-4BE0-ABB0-A855-31CB9CFE8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3465E-9B3B-4CC9-893F-FA98A5F3A557}" type="datetimeFigureOut">
              <a:rPr lang="en-US" smtClean="0"/>
              <a:t>2025-01-04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C7E4B9-7B69-AE49-FFA1-A73E47FC2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AB39D5-E4FE-FFE4-23CB-F05686C2C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77099-5753-4190-8E56-84076F979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56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9E48B-8DF8-8AD7-9798-9942BBC07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65D955-A073-6193-C45B-EC53474DB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3465E-9B3B-4CC9-893F-FA98A5F3A557}" type="datetimeFigureOut">
              <a:rPr lang="en-US" smtClean="0"/>
              <a:t>2025-01-04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8DFB40-D86F-A52B-67FC-4C0C82593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FF9D04-64A3-F72D-E7A1-CD5EE222E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77099-5753-4190-8E56-84076F979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759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8A2DC1-EAB3-17A9-27FA-C7CBB7C2D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3465E-9B3B-4CC9-893F-FA98A5F3A557}" type="datetimeFigureOut">
              <a:rPr lang="en-US" smtClean="0"/>
              <a:t>2025-01-04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E9DB34-0CE8-0309-DB28-B11301DD3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0B778-991F-A36C-4725-B0963FF8D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77099-5753-4190-8E56-84076F979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41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4B5C-F7D2-37DF-389F-551692ED9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6D1D9-D45E-A287-8BFD-D0ABA5EBA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B9941E-0743-A9AB-76ED-D2D2418C99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E31904-83E6-E19F-912E-E3499EB2E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3465E-9B3B-4CC9-893F-FA98A5F3A557}" type="datetimeFigureOut">
              <a:rPr lang="en-US" smtClean="0"/>
              <a:t>2025-01-04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8BC67-9C30-FF47-1651-D394B1D2B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F167C0-2C64-E978-E0C2-4F5EA166E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77099-5753-4190-8E56-84076F979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68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23994-0A53-55B1-2FDD-FC45E63BA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B2C79F-A240-F05E-6054-0CB18654B6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52A24E-AC5F-794F-0F8C-3FBBD292D8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23CD8C-787D-0338-FDEF-5E2A4CA21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3465E-9B3B-4CC9-893F-FA98A5F3A557}" type="datetimeFigureOut">
              <a:rPr lang="en-US" smtClean="0"/>
              <a:t>2025-01-04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C07507-5514-E947-1FB4-A1F58013A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4CC83A-517E-959C-B30D-5518EAEE4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77099-5753-4190-8E56-84076F979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749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16E0D8-11FA-B252-7C59-D432FC09C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A0F89-AE92-870B-E67B-B62873F1A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D0292-9F23-93E3-3C7A-1C8C9B97FC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3465E-9B3B-4CC9-893F-FA98A5F3A557}" type="datetimeFigureOut">
              <a:rPr lang="en-US" smtClean="0"/>
              <a:t>2025-01-04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3ABFB-2D66-4F76-6B7E-64DDE89C40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8A0E4-F191-D0FC-C553-AA78B70D98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A77099-5753-4190-8E56-84076F979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760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hyperlink" Target="https://www.vecteezy.com/png/44764392-sql-programing-language-file-format-icon-3d-rendering-illustration" TargetMode="Externa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hyperlink" Target="https://www.vecteezy.com/png/44764392-sql-programing-language-file-format-icon-3d-rendering-illustration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example.com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audio" Target="../media/audio1.wav"/><Relationship Id="rId7" Type="http://schemas.openxmlformats.org/officeDocument/2006/relationships/hyperlink" Target="http://www.example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5.png"/><Relationship Id="rId3" Type="http://schemas.openxmlformats.org/officeDocument/2006/relationships/audio" Target="../media/audio2.wav"/><Relationship Id="rId7" Type="http://schemas.openxmlformats.org/officeDocument/2006/relationships/image" Target="../media/image13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4.png"/><Relationship Id="rId5" Type="http://schemas.openxmlformats.org/officeDocument/2006/relationships/audio" Target="../media/audio4.wav"/><Relationship Id="rId10" Type="http://schemas.openxmlformats.org/officeDocument/2006/relationships/image" Target="../media/image11.png"/><Relationship Id="rId4" Type="http://schemas.openxmlformats.org/officeDocument/2006/relationships/audio" Target="../media/audio3.wav"/><Relationship Id="rId9" Type="http://schemas.openxmlformats.org/officeDocument/2006/relationships/hyperlink" Target="http://www.example.com/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vecteezy.com/png/43987991-sql-3d-icon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s://www.vecteezy.com/png/36607463-website-marketing-modern-icon-illustration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9D033-C3C1-D7E9-2F08-708E774367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1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StatefulSet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6CAB00-CB2E-1F67-2376-0922753401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6108" y="3602038"/>
            <a:ext cx="5661891" cy="165576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accent4"/>
                </a:solidFill>
              </a:rPr>
              <a:t>Kubernetes</a:t>
            </a:r>
          </a:p>
        </p:txBody>
      </p:sp>
    </p:spTree>
    <p:extLst>
      <p:ext uri="{BB962C8B-B14F-4D97-AF65-F5344CB8AC3E}">
        <p14:creationId xmlns:p14="http://schemas.microsoft.com/office/powerpoint/2010/main" val="155450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027A7-4628-445B-9C88-E46BCC181BAD}"/>
              </a:ext>
            </a:extLst>
          </p:cNvPr>
          <p:cNvSpPr/>
          <p:nvPr/>
        </p:nvSpPr>
        <p:spPr>
          <a:xfrm>
            <a:off x="0" y="235179"/>
            <a:ext cx="12124944" cy="6858000"/>
          </a:xfrm>
          <a:prstGeom prst="rect">
            <a:avLst/>
          </a:prstGeom>
          <a:noFill/>
          <a:ln>
            <a:noFill/>
            <a:prstDash val="lgDash"/>
          </a:ln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F4D3C3C-BCBF-3A00-D2DA-D56EF1F22588}"/>
              </a:ext>
            </a:extLst>
          </p:cNvPr>
          <p:cNvGrpSpPr/>
          <p:nvPr/>
        </p:nvGrpSpPr>
        <p:grpSpPr>
          <a:xfrm>
            <a:off x="34165" y="1616364"/>
            <a:ext cx="10673659" cy="3021983"/>
            <a:chOff x="859824" y="1014814"/>
            <a:chExt cx="5559197" cy="4225636"/>
          </a:xfrm>
          <a:noFill/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7104BC4-1BCC-5199-BC35-4DA506608495}"/>
                </a:ext>
              </a:extLst>
            </p:cNvPr>
            <p:cNvSpPr/>
            <p:nvPr/>
          </p:nvSpPr>
          <p:spPr>
            <a:xfrm>
              <a:off x="1786751" y="1014814"/>
              <a:ext cx="4632270" cy="4225636"/>
            </a:xfrm>
            <a:prstGeom prst="rect">
              <a:avLst/>
            </a:prstGeom>
            <a:grpFill/>
            <a:ln w="57150"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30E2B5E-F12B-110C-DF21-0A11C86D6A2D}"/>
                </a:ext>
              </a:extLst>
            </p:cNvPr>
            <p:cNvSpPr txBox="1"/>
            <p:nvPr/>
          </p:nvSpPr>
          <p:spPr>
            <a:xfrm>
              <a:off x="859824" y="1759561"/>
              <a:ext cx="941357" cy="356476"/>
            </a:xfrm>
            <a:prstGeom prst="rect">
              <a:avLst/>
            </a:prstGeom>
            <a:grp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Deployment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0DC19D51-ECBB-5D50-3BEC-9680A99B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730" y="2305977"/>
            <a:ext cx="1007604" cy="9761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7EA2029-E2BC-F9E6-B940-FCDA8C4DB4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993" y="2293844"/>
            <a:ext cx="1007604" cy="97611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9E386F5-E33B-9D35-02FF-3D07381CF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216" y="2219654"/>
            <a:ext cx="1007604" cy="976115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AF788C2D-501B-DF96-D285-BF937E1209FF}"/>
              </a:ext>
            </a:extLst>
          </p:cNvPr>
          <p:cNvGrpSpPr/>
          <p:nvPr/>
        </p:nvGrpSpPr>
        <p:grpSpPr>
          <a:xfrm>
            <a:off x="2891081" y="1917999"/>
            <a:ext cx="6954460" cy="2132296"/>
            <a:chOff x="2199006" y="1205948"/>
            <a:chExt cx="7980218" cy="213229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CD6792A-B364-941F-CFB0-2DB55F2745AE}"/>
                </a:ext>
              </a:extLst>
            </p:cNvPr>
            <p:cNvGrpSpPr/>
            <p:nvPr/>
          </p:nvGrpSpPr>
          <p:grpSpPr>
            <a:xfrm>
              <a:off x="2199006" y="1205948"/>
              <a:ext cx="7980218" cy="2132296"/>
              <a:chOff x="2424546" y="1935231"/>
              <a:chExt cx="7980218" cy="2132296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855A9B0A-3CB8-F656-F64F-47F35E313380}"/>
                  </a:ext>
                </a:extLst>
              </p:cNvPr>
              <p:cNvSpPr/>
              <p:nvPr/>
            </p:nvSpPr>
            <p:spPr>
              <a:xfrm>
                <a:off x="2424546" y="1935231"/>
                <a:ext cx="7980218" cy="2132296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sz="2800" dirty="0"/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C2BE3D3C-4196-AAE8-3614-09DF471AC0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8195" y="2019602"/>
                <a:ext cx="1440459" cy="1193399"/>
              </a:xfrm>
              <a:prstGeom prst="rect">
                <a:avLst/>
              </a:prstGeom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3C977AD-2DDA-D5C2-53B1-417A97664112}"/>
                </a:ext>
              </a:extLst>
            </p:cNvPr>
            <p:cNvSpPr txBox="1"/>
            <p:nvPr/>
          </p:nvSpPr>
          <p:spPr>
            <a:xfrm>
              <a:off x="2538706" y="2701057"/>
              <a:ext cx="16773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ReplicaSet 1</a:t>
              </a:r>
            </a:p>
          </p:txBody>
        </p:sp>
      </p:grpSp>
      <p:pic>
        <p:nvPicPr>
          <p:cNvPr id="7" name="Picture 6" descr="A blue hexagon with white circle and white text&#10;&#10;Description automatically generated">
            <a:extLst>
              <a:ext uri="{FF2B5EF4-FFF2-40B4-BE49-F238E27FC236}">
                <a16:creationId xmlns:a16="http://schemas.microsoft.com/office/drawing/2014/main" id="{9CEC17CD-0E96-254C-E8A5-F18DB8F783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195" y="88900"/>
            <a:ext cx="1219200" cy="11811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B475F7-534B-C5ED-BB11-0A26577F92EE}"/>
              </a:ext>
            </a:extLst>
          </p:cNvPr>
          <p:cNvCxnSpPr>
            <a:cxnSpLocks/>
            <a:stCxn id="26" idx="0"/>
            <a:endCxn id="9" idx="2"/>
          </p:cNvCxnSpPr>
          <p:nvPr/>
        </p:nvCxnSpPr>
        <p:spPr>
          <a:xfrm flipV="1">
            <a:off x="6174532" y="1339234"/>
            <a:ext cx="69663" cy="966743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40473D-AF6B-2CA5-350A-BC4B861BA3A2}"/>
              </a:ext>
            </a:extLst>
          </p:cNvPr>
          <p:cNvCxnSpPr>
            <a:cxnSpLocks/>
            <a:stCxn id="27" idx="0"/>
            <a:endCxn id="7" idx="2"/>
          </p:cNvCxnSpPr>
          <p:nvPr/>
        </p:nvCxnSpPr>
        <p:spPr>
          <a:xfrm flipV="1">
            <a:off x="7651795" y="1270000"/>
            <a:ext cx="0" cy="1023844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760FFB-910A-2F32-3866-B1F97CDB161F}"/>
              </a:ext>
            </a:extLst>
          </p:cNvPr>
          <p:cNvCxnSpPr>
            <a:cxnSpLocks/>
            <a:stCxn id="28" idx="0"/>
            <a:endCxn id="13" idx="2"/>
          </p:cNvCxnSpPr>
          <p:nvPr/>
        </p:nvCxnSpPr>
        <p:spPr>
          <a:xfrm flipV="1">
            <a:off x="9149018" y="1390076"/>
            <a:ext cx="52764" cy="829578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A blue hexagon with white circle and white text&#10;&#10;Description automatically generated">
            <a:extLst>
              <a:ext uri="{FF2B5EF4-FFF2-40B4-BE49-F238E27FC236}">
                <a16:creationId xmlns:a16="http://schemas.microsoft.com/office/drawing/2014/main" id="{8DAD5B0E-4D5B-2F94-B4E5-D7F57E01DA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595" y="158134"/>
            <a:ext cx="1219200" cy="1181100"/>
          </a:xfrm>
          <a:prstGeom prst="rect">
            <a:avLst/>
          </a:prstGeom>
        </p:spPr>
      </p:pic>
      <p:pic>
        <p:nvPicPr>
          <p:cNvPr id="13" name="Picture 12" descr="A blue hexagon with white circle and white text&#10;&#10;Description automatically generated">
            <a:extLst>
              <a:ext uri="{FF2B5EF4-FFF2-40B4-BE49-F238E27FC236}">
                <a16:creationId xmlns:a16="http://schemas.microsoft.com/office/drawing/2014/main" id="{2BFD32E6-B74A-5123-1040-E2B8F4FC14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182" y="208976"/>
            <a:ext cx="1219200" cy="11811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D96E141-83C1-7627-EDC4-02E23D6B3AF9}"/>
              </a:ext>
            </a:extLst>
          </p:cNvPr>
          <p:cNvGrpSpPr/>
          <p:nvPr/>
        </p:nvGrpSpPr>
        <p:grpSpPr>
          <a:xfrm>
            <a:off x="153844" y="1743674"/>
            <a:ext cx="1156220" cy="1124605"/>
            <a:chOff x="6368311" y="4741157"/>
            <a:chExt cx="1156220" cy="1124605"/>
          </a:xfrm>
        </p:grpSpPr>
        <p:pic>
          <p:nvPicPr>
            <p:cNvPr id="17" name="Picture 16" descr="A blue hexagon with white outline and a circular object&#10;&#10;Description automatically generated">
              <a:extLst>
                <a:ext uri="{FF2B5EF4-FFF2-40B4-BE49-F238E27FC236}">
                  <a16:creationId xmlns:a16="http://schemas.microsoft.com/office/drawing/2014/main" id="{3574D630-7A05-7B70-5A91-38A39396A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8311" y="4741157"/>
              <a:ext cx="1156220" cy="1124605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6E86188-846E-C77E-AA15-3F675E3E02B7}"/>
                </a:ext>
              </a:extLst>
            </p:cNvPr>
            <p:cNvSpPr/>
            <p:nvPr/>
          </p:nvSpPr>
          <p:spPr>
            <a:xfrm>
              <a:off x="6568763" y="5602822"/>
              <a:ext cx="752787" cy="15027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/>
                <a:t>statefulSet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88796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065 -0.02894 L -0.25065 -0.02871 L -0.19427 -0.02639 C -0.16784 -0.02523 -0.15612 -0.02732 -0.13268 -0.02107 C -0.12331 -0.01852 -0.11393 -0.01459 -0.10443 -0.01181 C -0.05195 0.00347 -0.1095 -0.01435 -0.06667 -0.00394 C -0.0612 -0.00255 -0.05573 -0.00023 -0.05026 0.00139 C -0.047 0.00231 -0.03555 0.00463 -0.03099 0.00532 C -0.02708 0.00578 -0.02305 0.00671 -0.01914 0.00671 C -0.01367 0.00671 -0.0082 0.00578 -0.00273 0.00532 " pathEditMode="relative" rAng="0" ptsTypes="AAAAAAAAAA">
                                      <p:cBhvr>
                                        <p:cTn id="2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96" y="178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135 -0.03287 L -0.37135 -0.03264 C -0.36888 -0.0345 -0.36653 -0.03704 -0.36393 -0.03797 C -0.35065 -0.04329 -0.33932 -0.03959 -0.32539 -0.03797 L -0.29791 -0.04075 L -0.21328 -0.04723 C -0.20143 -0.04954 -0.18945 -0.05116 -0.1776 -0.05394 C -0.16523 -0.05672 -0.15299 -0.06343 -0.14049 -0.06436 C -0.11679 -0.06644 -0.09296 -0.06366 -0.06927 -0.0632 C -0.0638 -0.06181 -0.05807 -0.06274 -0.05299 -0.05926 C -0.04843 -0.05602 -0.04401 -0.05348 -0.03958 -0.05 C -0.03724 -0.04815 -0.03515 -0.04537 -0.03294 -0.04329 C -0.03151 -0.04213 -0.02981 -0.0419 -0.02838 -0.04075 C -0.02669 -0.03912 -0.025 -0.03704 -0.0233 -0.03542 C -0.02135 -0.03357 -0.01927 -0.03172 -0.01731 -0.0301 C -0.01484 -0.02825 -0.01211 -0.02755 -0.00989 -0.02477 C -0.00911 -0.02408 -0.00833 -0.02338 -0.00768 -0.02223 C -0.00065 -0.01112 -0.00494 -0.01528 -0.00091 -0.01158 " pathEditMode="relative" rAng="0" ptsTypes="AAAAAAAAAAAAAAAAAA">
                                      <p:cBhvr>
                                        <p:cTn id="2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16" y="-55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427 0.01945 L -0.44427 0.01922 L -0.37305 0.02987 C -0.25625 0.05047 -0.36497 0.03704 -0.26328 0.04792 L -0.14622 0.04676 C -0.13919 0.0463 -0.13229 0.04306 -0.12526 0.04144 C -0.11875 0.04005 -0.11237 0.03889 -0.10586 0.0375 C -0.09922 0.03473 -0.08958 0.02963 -0.08216 0.02848 C -0.07747 0.02755 -0.07279 0.02755 -0.06823 0.02709 L -0.05937 0.02338 C -0.05599 0.02199 -0.0526 0.02107 -0.04935 0.01945 C -0.0474 0.01852 -0.0457 0.01644 -0.04388 0.01551 C -0.04258 0.01482 -0.04115 0.01459 -0.03984 0.01412 C -0.03893 0.01389 -0.03802 0.0132 -0.03711 0.01297 C -0.03581 0.01227 -0.03437 0.01227 -0.03307 0.01181 C -0.03164 0.01112 -0.03047 0.00973 -0.02904 0.00903 L -0.02565 0.00787 C -0.0237 0.00695 -0.02161 0.00579 -0.01966 0.0051 C -0.01667 0.0044 -0.0138 0.0044 -0.01094 0.00394 C -0.00273 0.0007 -0.00638 0.00186 -6.25E-7 -4.07407E-6 " pathEditMode="relative" rAng="0" ptsTypes="AAAAAAAAAAAAAAAAAAAA">
                                      <p:cBhvr>
                                        <p:cTn id="3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14" y="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1960E1-40CD-1A72-FC63-8E154AF5A49D}"/>
              </a:ext>
            </a:extLst>
          </p:cNvPr>
          <p:cNvSpPr txBox="1"/>
          <p:nvPr/>
        </p:nvSpPr>
        <p:spPr>
          <a:xfrm>
            <a:off x="117230" y="182657"/>
            <a:ext cx="37670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What is a StatefulSet?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1C4653-7C12-18C2-C793-E6293438C9D7}"/>
              </a:ext>
            </a:extLst>
          </p:cNvPr>
          <p:cNvSpPr txBox="1"/>
          <p:nvPr/>
        </p:nvSpPr>
        <p:spPr>
          <a:xfrm>
            <a:off x="117230" y="705877"/>
            <a:ext cx="120747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 </a:t>
            </a:r>
            <a:r>
              <a:rPr lang="en-US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StatefulSet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is a Kubernetes resource designed to manage stateful applications. 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Unlike a Deployment, which is suitable for stateless applications, a StatefulSet provides guarantees about the ordering and uniqueness of pods. 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This is crucial for applications that require stable identities, persistent storage, and ordered deployment and scaling.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6F3F8F-96B6-EBFD-515B-2261128CE9F7}"/>
              </a:ext>
            </a:extLst>
          </p:cNvPr>
          <p:cNvSpPr txBox="1"/>
          <p:nvPr/>
        </p:nvSpPr>
        <p:spPr>
          <a:xfrm>
            <a:off x="117230" y="2244760"/>
            <a:ext cx="43482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Key Features of </a:t>
            </a:r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StatefulSets</a:t>
            </a:r>
            <a:endParaRPr lang="en-US" sz="2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BA8E03-F25C-69B7-14CA-68D9414EAF0B}"/>
              </a:ext>
            </a:extLst>
          </p:cNvPr>
          <p:cNvSpPr txBox="1"/>
          <p:nvPr/>
        </p:nvSpPr>
        <p:spPr>
          <a:xfrm>
            <a:off x="160708" y="2870070"/>
            <a:ext cx="11870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b="1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Stable Network Identity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: Each pod in a StatefulSet has a unique, stable hostname that persists across rescheduling.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6D5F37-E12C-8595-D2E4-3B93A5EA722E}"/>
              </a:ext>
            </a:extLst>
          </p:cNvPr>
          <p:cNvSpPr txBox="1"/>
          <p:nvPr/>
        </p:nvSpPr>
        <p:spPr>
          <a:xfrm>
            <a:off x="-20644" y="3339420"/>
            <a:ext cx="62489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[root@master1 ~]# </a:t>
            </a: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 get </a:t>
            </a:r>
            <a:r>
              <a:rPr lang="en-US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statefulsets</a:t>
            </a:r>
            <a:endParaRPr lang="en-US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    READY   AGE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   3/3     114s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[root@master1 ~]# </a:t>
            </a: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 get pods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      READY   STATUS    RESTARTS   AGE 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nginx-0   1/1     Running   0          119s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nginx-1   1/1     Running   0          93s 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nginx-2   1/1     Running   0          41s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[root@master1 ~]# </a:t>
            </a: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 delete pod/nginx-0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pod "nginx-0" deleted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01B0AD-7A3D-CC05-954C-1C53D32ECB28}"/>
              </a:ext>
            </a:extLst>
          </p:cNvPr>
          <p:cNvSpPr txBox="1"/>
          <p:nvPr/>
        </p:nvSpPr>
        <p:spPr>
          <a:xfrm>
            <a:off x="6293160" y="3367129"/>
            <a:ext cx="676700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[root@master1 ~]# </a:t>
            </a: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 get pods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      READY   STATUS    RESTARTS   AGE 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nginx-0   1/1     Running   0          21s 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nginx-1   1/1     Running   0          2m6s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nginx-2   1/1     Running   0          74s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FFEF2B-D4DD-01AA-7B72-FD4133CDD0B1}"/>
              </a:ext>
            </a:extLst>
          </p:cNvPr>
          <p:cNvSpPr/>
          <p:nvPr/>
        </p:nvSpPr>
        <p:spPr>
          <a:xfrm>
            <a:off x="6293160" y="3965684"/>
            <a:ext cx="1144309" cy="28021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107325-A0A1-5983-FE0A-D1263FA75B1F}"/>
              </a:ext>
            </a:extLst>
          </p:cNvPr>
          <p:cNvSpPr/>
          <p:nvPr/>
        </p:nvSpPr>
        <p:spPr>
          <a:xfrm>
            <a:off x="4508447" y="5871905"/>
            <a:ext cx="1719879" cy="280218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E3D14C-CF80-3879-0040-F4081C9CA0C0}"/>
              </a:ext>
            </a:extLst>
          </p:cNvPr>
          <p:cNvSpPr/>
          <p:nvPr/>
        </p:nvSpPr>
        <p:spPr>
          <a:xfrm>
            <a:off x="0" y="4795502"/>
            <a:ext cx="1144309" cy="252078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84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51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851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302"/>
                            </p:stCondLst>
                            <p:childTnLst>
                              <p:par>
                                <p:cTn id="3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302"/>
                            </p:stCondLst>
                            <p:childTnLst>
                              <p:par>
                                <p:cTn id="5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802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753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75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503"/>
                            </p:stCondLst>
                            <p:childTnLst>
                              <p:par>
                                <p:cTn id="6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003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454"/>
                            </p:stCondLst>
                            <p:childTnLst>
                              <p:par>
                                <p:cTn id="7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454"/>
                            </p:stCondLst>
                            <p:childTnLst>
                              <p:par>
                                <p:cTn id="9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1960E1-40CD-1A72-FC63-8E154AF5A49D}"/>
              </a:ext>
            </a:extLst>
          </p:cNvPr>
          <p:cNvSpPr txBox="1"/>
          <p:nvPr/>
        </p:nvSpPr>
        <p:spPr>
          <a:xfrm>
            <a:off x="117230" y="182657"/>
            <a:ext cx="37670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What is a StatefulSet?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1C4653-7C12-18C2-C793-E6293438C9D7}"/>
              </a:ext>
            </a:extLst>
          </p:cNvPr>
          <p:cNvSpPr txBox="1"/>
          <p:nvPr/>
        </p:nvSpPr>
        <p:spPr>
          <a:xfrm>
            <a:off x="117230" y="705877"/>
            <a:ext cx="120747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 </a:t>
            </a:r>
            <a:r>
              <a:rPr lang="en-US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StatefulSet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is a Kubernetes resource designed to manage stateful applications. 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Unlike a Deployment, which is suitable for stateless applications, a StatefulSet provides guarantees about the ordering and uniqueness of pods. 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This is crucial for applications that require stable identities, persistent storage, and ordered deployment and scaling.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6F3F8F-96B6-EBFD-515B-2261128CE9F7}"/>
              </a:ext>
            </a:extLst>
          </p:cNvPr>
          <p:cNvSpPr txBox="1"/>
          <p:nvPr/>
        </p:nvSpPr>
        <p:spPr>
          <a:xfrm>
            <a:off x="117230" y="2244760"/>
            <a:ext cx="43482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Key Features of </a:t>
            </a:r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StatefulSets</a:t>
            </a:r>
            <a:endParaRPr lang="en-US" sz="2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BA8E03-F25C-69B7-14CA-68D9414EAF0B}"/>
              </a:ext>
            </a:extLst>
          </p:cNvPr>
          <p:cNvSpPr txBox="1"/>
          <p:nvPr/>
        </p:nvSpPr>
        <p:spPr>
          <a:xfrm>
            <a:off x="160708" y="2870070"/>
            <a:ext cx="1203129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b="1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Stable Network Identity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: Each pod in a StatefulSet has a unique, stable hostname that persists across rescheduling.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Stable Storage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StatefulSets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can be associated with </a:t>
            </a:r>
            <a:r>
              <a:rPr lang="en-US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PersistentVolumeClaims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(PVCs) that ensure data is retained even if the pod is deleted or rescheduled.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Ordered Deployment and Scaling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: Pods are created, updated, and deleted in a specific order, ensuring that the application can maintain its state.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EA7162-71A2-867C-D11B-D64BF522C1F6}"/>
              </a:ext>
            </a:extLst>
          </p:cNvPr>
          <p:cNvSpPr/>
          <p:nvPr/>
        </p:nvSpPr>
        <p:spPr>
          <a:xfrm>
            <a:off x="569819" y="5835883"/>
            <a:ext cx="510988" cy="3160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Pod-0</a:t>
            </a:r>
          </a:p>
          <a:p>
            <a:pPr algn="ctr"/>
            <a:r>
              <a:rPr lang="en-US" sz="1050" dirty="0"/>
              <a:t>v1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BEB050-AEBB-D4EF-EBDE-DCBB7EEC05FC}"/>
              </a:ext>
            </a:extLst>
          </p:cNvPr>
          <p:cNvSpPr/>
          <p:nvPr/>
        </p:nvSpPr>
        <p:spPr>
          <a:xfrm>
            <a:off x="569819" y="5510820"/>
            <a:ext cx="510988" cy="3160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Pod-1</a:t>
            </a:r>
          </a:p>
          <a:p>
            <a:pPr algn="ctr"/>
            <a:r>
              <a:rPr lang="en-US" sz="1050" dirty="0"/>
              <a:t>v1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372460-08C8-464D-D50F-30360A9ADCED}"/>
              </a:ext>
            </a:extLst>
          </p:cNvPr>
          <p:cNvSpPr/>
          <p:nvPr/>
        </p:nvSpPr>
        <p:spPr>
          <a:xfrm>
            <a:off x="569819" y="5180961"/>
            <a:ext cx="510988" cy="3160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Pod-2</a:t>
            </a:r>
          </a:p>
          <a:p>
            <a:pPr algn="ctr"/>
            <a:r>
              <a:rPr lang="en-US" sz="1050" dirty="0"/>
              <a:t>v1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DDCA64-5F65-E6D9-59E6-7845C65B2B18}"/>
              </a:ext>
            </a:extLst>
          </p:cNvPr>
          <p:cNvSpPr/>
          <p:nvPr/>
        </p:nvSpPr>
        <p:spPr>
          <a:xfrm>
            <a:off x="1120979" y="5835883"/>
            <a:ext cx="510988" cy="3160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Pod-0</a:t>
            </a:r>
          </a:p>
          <a:p>
            <a:pPr algn="ctr"/>
            <a:r>
              <a:rPr lang="en-US" sz="1050" dirty="0"/>
              <a:t>v1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9D33F3-F84C-C56D-332C-EBA04787FF11}"/>
              </a:ext>
            </a:extLst>
          </p:cNvPr>
          <p:cNvSpPr/>
          <p:nvPr/>
        </p:nvSpPr>
        <p:spPr>
          <a:xfrm>
            <a:off x="1120979" y="5510820"/>
            <a:ext cx="510988" cy="3160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Pod-1</a:t>
            </a:r>
          </a:p>
          <a:p>
            <a:pPr algn="ctr"/>
            <a:r>
              <a:rPr lang="en-US" sz="1050" dirty="0"/>
              <a:t>v1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D93BEF-C401-32E2-1BD9-0C42529CD93F}"/>
              </a:ext>
            </a:extLst>
          </p:cNvPr>
          <p:cNvSpPr/>
          <p:nvPr/>
        </p:nvSpPr>
        <p:spPr>
          <a:xfrm>
            <a:off x="1120979" y="5180961"/>
            <a:ext cx="510988" cy="3160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Pod-2</a:t>
            </a:r>
          </a:p>
          <a:p>
            <a:pPr algn="ctr"/>
            <a:r>
              <a:rPr lang="en-US" sz="1050" dirty="0"/>
              <a:t>v1</a:t>
            </a:r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650B8F7E-D381-19A7-16C4-89D68EFE21DC}"/>
              </a:ext>
            </a:extLst>
          </p:cNvPr>
          <p:cNvSpPr/>
          <p:nvPr/>
        </p:nvSpPr>
        <p:spPr>
          <a:xfrm>
            <a:off x="1111230" y="5264682"/>
            <a:ext cx="369908" cy="207773"/>
          </a:xfrm>
          <a:prstGeom prst="mathMultiply">
            <a:avLst/>
          </a:prstGeom>
          <a:solidFill>
            <a:srgbClr val="FF00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6165C1-866B-3918-2664-5B972D9C9CD9}"/>
              </a:ext>
            </a:extLst>
          </p:cNvPr>
          <p:cNvSpPr/>
          <p:nvPr/>
        </p:nvSpPr>
        <p:spPr>
          <a:xfrm>
            <a:off x="1672139" y="5835883"/>
            <a:ext cx="510988" cy="3160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Pod-0</a:t>
            </a:r>
          </a:p>
          <a:p>
            <a:pPr algn="ctr"/>
            <a:r>
              <a:rPr lang="en-US" sz="1050" dirty="0"/>
              <a:t>v1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A46640-1E95-C395-5EAE-59B6F5337E64}"/>
              </a:ext>
            </a:extLst>
          </p:cNvPr>
          <p:cNvSpPr/>
          <p:nvPr/>
        </p:nvSpPr>
        <p:spPr>
          <a:xfrm>
            <a:off x="1672139" y="5510820"/>
            <a:ext cx="510988" cy="3160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Pod-1</a:t>
            </a:r>
          </a:p>
          <a:p>
            <a:pPr algn="ctr"/>
            <a:r>
              <a:rPr lang="en-US" sz="1050" dirty="0"/>
              <a:t>v1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49CC80-994E-8274-CD71-3CE28F55ABFE}"/>
              </a:ext>
            </a:extLst>
          </p:cNvPr>
          <p:cNvSpPr/>
          <p:nvPr/>
        </p:nvSpPr>
        <p:spPr>
          <a:xfrm>
            <a:off x="1672139" y="5180961"/>
            <a:ext cx="510988" cy="31609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Pod-2</a:t>
            </a:r>
          </a:p>
          <a:p>
            <a:pPr algn="ctr"/>
            <a:r>
              <a:rPr lang="en-US" sz="1050" dirty="0"/>
              <a:t>v2</a:t>
            </a:r>
          </a:p>
        </p:txBody>
      </p:sp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1DC234BA-A0DC-3514-E4D1-DB2AAC8DD3DE}"/>
              </a:ext>
            </a:extLst>
          </p:cNvPr>
          <p:cNvSpPr/>
          <p:nvPr/>
        </p:nvSpPr>
        <p:spPr>
          <a:xfrm>
            <a:off x="1592577" y="5586322"/>
            <a:ext cx="369908" cy="207773"/>
          </a:xfrm>
          <a:prstGeom prst="mathMultiply">
            <a:avLst/>
          </a:prstGeom>
          <a:solidFill>
            <a:srgbClr val="FF00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46FD66F-9457-08CA-293D-CE7B47E5C463}"/>
              </a:ext>
            </a:extLst>
          </p:cNvPr>
          <p:cNvSpPr/>
          <p:nvPr/>
        </p:nvSpPr>
        <p:spPr>
          <a:xfrm>
            <a:off x="2223299" y="5835883"/>
            <a:ext cx="510988" cy="3160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Pod-0</a:t>
            </a:r>
          </a:p>
          <a:p>
            <a:pPr algn="ctr"/>
            <a:r>
              <a:rPr lang="en-US" sz="1050" dirty="0"/>
              <a:t>v1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70A3EEF-FBB6-78DD-D064-91619E454C96}"/>
              </a:ext>
            </a:extLst>
          </p:cNvPr>
          <p:cNvSpPr/>
          <p:nvPr/>
        </p:nvSpPr>
        <p:spPr>
          <a:xfrm>
            <a:off x="2223299" y="5510820"/>
            <a:ext cx="510988" cy="31609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Pod-1</a:t>
            </a:r>
          </a:p>
          <a:p>
            <a:pPr algn="ctr"/>
            <a:r>
              <a:rPr lang="en-US" sz="1050" dirty="0"/>
              <a:t>v2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896F576-A0B0-1414-3483-2C4F9AAFD11F}"/>
              </a:ext>
            </a:extLst>
          </p:cNvPr>
          <p:cNvSpPr/>
          <p:nvPr/>
        </p:nvSpPr>
        <p:spPr>
          <a:xfrm>
            <a:off x="2223299" y="5180961"/>
            <a:ext cx="510988" cy="31609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Pod-2</a:t>
            </a:r>
          </a:p>
          <a:p>
            <a:pPr algn="ctr"/>
            <a:r>
              <a:rPr lang="en-US" sz="1050" dirty="0"/>
              <a:t>v2</a:t>
            </a:r>
          </a:p>
        </p:txBody>
      </p:sp>
      <p:sp>
        <p:nvSpPr>
          <p:cNvPr id="25" name="Multiplication Sign 24">
            <a:extLst>
              <a:ext uri="{FF2B5EF4-FFF2-40B4-BE49-F238E27FC236}">
                <a16:creationId xmlns:a16="http://schemas.microsoft.com/office/drawing/2014/main" id="{6C8CD9C9-3E4A-460F-0671-0C4B87CDD40E}"/>
              </a:ext>
            </a:extLst>
          </p:cNvPr>
          <p:cNvSpPr/>
          <p:nvPr/>
        </p:nvSpPr>
        <p:spPr>
          <a:xfrm>
            <a:off x="2183127" y="5914934"/>
            <a:ext cx="369908" cy="207773"/>
          </a:xfrm>
          <a:prstGeom prst="mathMultiply">
            <a:avLst/>
          </a:prstGeom>
          <a:solidFill>
            <a:srgbClr val="FF0000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9CEABC-B130-A044-D70F-D53D3ABE957C}"/>
              </a:ext>
            </a:extLst>
          </p:cNvPr>
          <p:cNvSpPr/>
          <p:nvPr/>
        </p:nvSpPr>
        <p:spPr>
          <a:xfrm>
            <a:off x="2774459" y="5835883"/>
            <a:ext cx="510988" cy="31609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Pod-0</a:t>
            </a:r>
          </a:p>
          <a:p>
            <a:pPr algn="ctr"/>
            <a:r>
              <a:rPr lang="en-US" sz="1050" dirty="0"/>
              <a:t>v2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FED7B02-D354-B807-6E23-99CDA7417A2A}"/>
              </a:ext>
            </a:extLst>
          </p:cNvPr>
          <p:cNvSpPr/>
          <p:nvPr/>
        </p:nvSpPr>
        <p:spPr>
          <a:xfrm>
            <a:off x="2774459" y="5510820"/>
            <a:ext cx="510988" cy="31609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Pod-1</a:t>
            </a:r>
          </a:p>
          <a:p>
            <a:pPr algn="ctr"/>
            <a:r>
              <a:rPr lang="en-US" sz="1050" dirty="0"/>
              <a:t>v2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822996-DD62-8DD4-2538-A52B0AEC802B}"/>
              </a:ext>
            </a:extLst>
          </p:cNvPr>
          <p:cNvSpPr/>
          <p:nvPr/>
        </p:nvSpPr>
        <p:spPr>
          <a:xfrm>
            <a:off x="2774459" y="5180961"/>
            <a:ext cx="510988" cy="31609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Pod-2</a:t>
            </a:r>
          </a:p>
          <a:p>
            <a:pPr algn="ctr"/>
            <a:r>
              <a:rPr lang="en-US" sz="1050" dirty="0"/>
              <a:t>v2</a:t>
            </a:r>
          </a:p>
        </p:txBody>
      </p:sp>
      <p:sp>
        <p:nvSpPr>
          <p:cNvPr id="29" name="Speech Bubble: Oval 28">
            <a:extLst>
              <a:ext uri="{FF2B5EF4-FFF2-40B4-BE49-F238E27FC236}">
                <a16:creationId xmlns:a16="http://schemas.microsoft.com/office/drawing/2014/main" id="{D51B5203-01C0-DC62-BF79-2B089E5170AB}"/>
              </a:ext>
            </a:extLst>
          </p:cNvPr>
          <p:cNvSpPr/>
          <p:nvPr/>
        </p:nvSpPr>
        <p:spPr>
          <a:xfrm>
            <a:off x="3779520" y="4968240"/>
            <a:ext cx="2606040" cy="825856"/>
          </a:xfrm>
          <a:prstGeom prst="wedgeEllipseCallout">
            <a:avLst>
              <a:gd name="adj1" fmla="val -67585"/>
              <a:gd name="adj2" fmla="val 792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Pods are updated one by one in reverse order</a:t>
            </a:r>
          </a:p>
        </p:txBody>
      </p:sp>
    </p:spTree>
    <p:extLst>
      <p:ext uri="{BB962C8B-B14F-4D97-AF65-F5344CB8AC3E}">
        <p14:creationId xmlns:p14="http://schemas.microsoft.com/office/powerpoint/2010/main" val="25611427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4" grpId="0" build="allAtOnce" animBg="1"/>
      <p:bldP spid="15" grpId="0" build="allAtOnce" animBg="1"/>
      <p:bldP spid="16" grpId="0" uiExpand="1" build="allAtOnce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1960E1-40CD-1A72-FC63-8E154AF5A49D}"/>
              </a:ext>
            </a:extLst>
          </p:cNvPr>
          <p:cNvSpPr txBox="1"/>
          <p:nvPr/>
        </p:nvSpPr>
        <p:spPr>
          <a:xfrm>
            <a:off x="117230" y="182657"/>
            <a:ext cx="37670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What is a StatefulSet?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1C4653-7C12-18C2-C793-E6293438C9D7}"/>
              </a:ext>
            </a:extLst>
          </p:cNvPr>
          <p:cNvSpPr txBox="1"/>
          <p:nvPr/>
        </p:nvSpPr>
        <p:spPr>
          <a:xfrm>
            <a:off x="117230" y="705877"/>
            <a:ext cx="120747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 </a:t>
            </a:r>
            <a:r>
              <a:rPr lang="en-US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StatefulSet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is a Kubernetes resource designed to manage stateful applications. 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Unlike a Deployment, which is suitable for stateless applications, a StatefulSet provides guarantees about the ordering and uniqueness of pods. 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This is crucial for applications that require stable identities, persistent storage, and ordered deployment and scaling.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6F3F8F-96B6-EBFD-515B-2261128CE9F7}"/>
              </a:ext>
            </a:extLst>
          </p:cNvPr>
          <p:cNvSpPr txBox="1"/>
          <p:nvPr/>
        </p:nvSpPr>
        <p:spPr>
          <a:xfrm>
            <a:off x="117230" y="2244760"/>
            <a:ext cx="43482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Key Features of </a:t>
            </a:r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StatefulSets</a:t>
            </a:r>
            <a:endParaRPr lang="en-US" sz="2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BA8E03-F25C-69B7-14CA-68D9414EAF0B}"/>
              </a:ext>
            </a:extLst>
          </p:cNvPr>
          <p:cNvSpPr txBox="1"/>
          <p:nvPr/>
        </p:nvSpPr>
        <p:spPr>
          <a:xfrm>
            <a:off x="160708" y="2870070"/>
            <a:ext cx="1203129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b="1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Stable Network Identity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: Each pod in a StatefulSet has a unique, stable hostname that persists across rescheduling.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Stable Storage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StatefulSets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can be associated with </a:t>
            </a:r>
            <a:r>
              <a:rPr lang="en-US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PersistentVolumeClaims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(PVCs) that ensure data is retained even if the pod is deleted or rescheduled.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Ordered Deployment and Scaling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: Pods are created, updated, and deleted in a specific order, ensuring that the application can maintain its state.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Graceful Termination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: Pods are terminated in reverse order, allowing for a controlled shutdown process.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032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02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465302" y="3160928"/>
              <a:ext cx="9467386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5400" dirty="0"/>
                <a:t>Different then Deployment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444411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1A413F-2D66-BF04-D088-73E49351C361}"/>
              </a:ext>
            </a:extLst>
          </p:cNvPr>
          <p:cNvSpPr txBox="1"/>
          <p:nvPr/>
        </p:nvSpPr>
        <p:spPr>
          <a:xfrm>
            <a:off x="0" y="215608"/>
            <a:ext cx="41300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Use Cases for </a:t>
            </a:r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StatefulSets</a:t>
            </a:r>
            <a:endParaRPr lang="en-US" sz="2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7A03DB-05ED-3E3C-ACD6-233139F9018A}"/>
              </a:ext>
            </a:extLst>
          </p:cNvPr>
          <p:cNvSpPr txBox="1"/>
          <p:nvPr/>
        </p:nvSpPr>
        <p:spPr>
          <a:xfrm>
            <a:off x="109369" y="897849"/>
            <a:ext cx="111099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Databases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: Such as MySQL, PostgreSQL, or Cassandra, where data consistency and identity are crucial.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</a:rPr>
              <a:t>Distributed Systems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: Like Kafka or Zookeeper, where nodes need to maintain their state and identity.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</a:rPr>
              <a:t>Applications with Persistent Data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: Any application that requires persistent storage and stable network identities.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8074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artoon character holding a computer&#10;&#10;Description automatically generated">
            <a:extLst>
              <a:ext uri="{FF2B5EF4-FFF2-40B4-BE49-F238E27FC236}">
                <a16:creationId xmlns:a16="http://schemas.microsoft.com/office/drawing/2014/main" id="{39727C58-3D17-D300-EBB4-C3B685F33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134" y="986590"/>
            <a:ext cx="1757082" cy="1757082"/>
          </a:xfrm>
          <a:prstGeom prst="rect">
            <a:avLst/>
          </a:prstGeom>
        </p:spPr>
      </p:pic>
      <p:pic>
        <p:nvPicPr>
          <p:cNvPr id="13" name="Picture 12" descr="A blue hexagon with white outline and a circular object&#10;&#10;Description automatically generated">
            <a:extLst>
              <a:ext uri="{FF2B5EF4-FFF2-40B4-BE49-F238E27FC236}">
                <a16:creationId xmlns:a16="http://schemas.microsoft.com/office/drawing/2014/main" id="{1D2088B9-354D-E135-B94F-D3C857B47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138" y="934278"/>
            <a:ext cx="738808" cy="71860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EBDC7E9-421E-C604-FEB2-3BB7EC63C350}"/>
              </a:ext>
            </a:extLst>
          </p:cNvPr>
          <p:cNvSpPr/>
          <p:nvPr/>
        </p:nvSpPr>
        <p:spPr>
          <a:xfrm>
            <a:off x="7089911" y="854764"/>
            <a:ext cx="2117036" cy="4839117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sql programing language file format icon 3d rendering illustration png">
            <a:hlinkClick r:id="rId5" tooltip="sql programing language file format icon 3d rendering illustration"/>
            <a:extLst>
              <a:ext uri="{FF2B5EF4-FFF2-40B4-BE49-F238E27FC236}">
                <a16:creationId xmlns:a16="http://schemas.microsoft.com/office/drawing/2014/main" id="{BB7BA9A1-4261-9396-9FAD-7C7213E76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911" y="1861978"/>
            <a:ext cx="1207603" cy="89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sql programing language file format icon 3d rendering illustration png">
            <a:hlinkClick r:id="rId5" tooltip="sql programing language file format icon 3d rendering illustration"/>
            <a:extLst>
              <a:ext uri="{FF2B5EF4-FFF2-40B4-BE49-F238E27FC236}">
                <a16:creationId xmlns:a16="http://schemas.microsoft.com/office/drawing/2014/main" id="{83DFBB88-79BF-3423-7803-A5CA97102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911" y="2743672"/>
            <a:ext cx="1207603" cy="89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sql programing language file format icon 3d rendering illustration png">
            <a:hlinkClick r:id="rId5" tooltip="sql programing language file format icon 3d rendering illustration"/>
            <a:extLst>
              <a:ext uri="{FF2B5EF4-FFF2-40B4-BE49-F238E27FC236}">
                <a16:creationId xmlns:a16="http://schemas.microsoft.com/office/drawing/2014/main" id="{093830BF-92AE-0195-21AD-36FA19EBC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675" y="3636535"/>
            <a:ext cx="1207603" cy="89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1472B3-F290-AB41-0321-AB2D5B95C8C1}"/>
              </a:ext>
            </a:extLst>
          </p:cNvPr>
          <p:cNvSpPr txBox="1"/>
          <p:nvPr/>
        </p:nvSpPr>
        <p:spPr>
          <a:xfrm>
            <a:off x="7887526" y="2105368"/>
            <a:ext cx="96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C99188-AA20-0522-E567-C3F1A5E1D360}"/>
              </a:ext>
            </a:extLst>
          </p:cNvPr>
          <p:cNvSpPr txBox="1"/>
          <p:nvPr/>
        </p:nvSpPr>
        <p:spPr>
          <a:xfrm>
            <a:off x="7887527" y="3010110"/>
            <a:ext cx="72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Slave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CAA6E1-0940-DFD2-095D-0425AE7E78D6}"/>
              </a:ext>
            </a:extLst>
          </p:cNvPr>
          <p:cNvSpPr txBox="1"/>
          <p:nvPr/>
        </p:nvSpPr>
        <p:spPr>
          <a:xfrm>
            <a:off x="7887528" y="3914852"/>
            <a:ext cx="72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Slave</a:t>
            </a:r>
          </a:p>
        </p:txBody>
      </p:sp>
      <p:pic>
        <p:nvPicPr>
          <p:cNvPr id="23" name="Picture 22" descr="A blue hexagon with white text and white text&#10;&#10;Description automatically generated">
            <a:extLst>
              <a:ext uri="{FF2B5EF4-FFF2-40B4-BE49-F238E27FC236}">
                <a16:creationId xmlns:a16="http://schemas.microsoft.com/office/drawing/2014/main" id="{D1EDAC16-532C-672E-3E5F-CDC6B2E21C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61" y="512952"/>
            <a:ext cx="705678" cy="683626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CC78C7F-931D-16A9-2031-4FBBAE0F9EE5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4214191" y="854765"/>
            <a:ext cx="1528970" cy="90652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DD03F45-F2FE-D1B3-F648-552D1FC35127}"/>
              </a:ext>
            </a:extLst>
          </p:cNvPr>
          <p:cNvCxnSpPr>
            <a:cxnSpLocks/>
            <a:stCxn id="23" idx="3"/>
            <a:endCxn id="13" idx="1"/>
          </p:cNvCxnSpPr>
          <p:nvPr/>
        </p:nvCxnSpPr>
        <p:spPr>
          <a:xfrm>
            <a:off x="6448839" y="854765"/>
            <a:ext cx="876299" cy="4388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176C692-8AD9-7038-B73D-C4C31C4A45A9}"/>
              </a:ext>
            </a:extLst>
          </p:cNvPr>
          <p:cNvCxnSpPr>
            <a:cxnSpLocks/>
          </p:cNvCxnSpPr>
          <p:nvPr/>
        </p:nvCxnSpPr>
        <p:spPr>
          <a:xfrm>
            <a:off x="6213612" y="1146883"/>
            <a:ext cx="1240736" cy="93138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urved Up 5">
            <a:extLst>
              <a:ext uri="{FF2B5EF4-FFF2-40B4-BE49-F238E27FC236}">
                <a16:creationId xmlns:a16="http://schemas.microsoft.com/office/drawing/2014/main" id="{E72CB432-61EA-0A48-A161-25F99DBFC6B3}"/>
              </a:ext>
            </a:extLst>
          </p:cNvPr>
          <p:cNvSpPr/>
          <p:nvPr/>
        </p:nvSpPr>
        <p:spPr>
          <a:xfrm rot="16200000">
            <a:off x="8533558" y="2147478"/>
            <a:ext cx="1280509" cy="102923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row: Curved Up 11">
            <a:extLst>
              <a:ext uri="{FF2B5EF4-FFF2-40B4-BE49-F238E27FC236}">
                <a16:creationId xmlns:a16="http://schemas.microsoft.com/office/drawing/2014/main" id="{9AE822BA-DE93-DC66-EEB0-D5B0C432CF41}"/>
              </a:ext>
            </a:extLst>
          </p:cNvPr>
          <p:cNvSpPr/>
          <p:nvPr/>
        </p:nvSpPr>
        <p:spPr>
          <a:xfrm rot="16200000">
            <a:off x="8431013" y="3040128"/>
            <a:ext cx="1280509" cy="1207602"/>
          </a:xfrm>
          <a:prstGeom prst="curvedUpArrow">
            <a:avLst>
              <a:gd name="adj1" fmla="val 25000"/>
              <a:gd name="adj2" fmla="val 42175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F85A04-B192-BDE8-ECC6-9B18EA8AAD62}"/>
              </a:ext>
            </a:extLst>
          </p:cNvPr>
          <p:cNvSpPr txBox="1"/>
          <p:nvPr/>
        </p:nvSpPr>
        <p:spPr>
          <a:xfrm>
            <a:off x="5674656" y="186334"/>
            <a:ext cx="1036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Headless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D4F0D37-BAF6-9364-3334-083499175112}"/>
              </a:ext>
            </a:extLst>
          </p:cNvPr>
          <p:cNvCxnSpPr>
            <a:cxnSpLocks/>
          </p:cNvCxnSpPr>
          <p:nvPr/>
        </p:nvCxnSpPr>
        <p:spPr>
          <a:xfrm>
            <a:off x="6124830" y="1220232"/>
            <a:ext cx="1224742" cy="1920330"/>
          </a:xfrm>
          <a:prstGeom prst="straightConnector1">
            <a:avLst/>
          </a:prstGeom>
          <a:ln w="57150"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4E37D04-61E2-DF12-6836-32F0EA1AC4FB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6096000" y="1196578"/>
            <a:ext cx="1316717" cy="2749356"/>
          </a:xfrm>
          <a:prstGeom prst="straightConnector1">
            <a:avLst/>
          </a:prstGeom>
          <a:ln w="57150"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51DF495-B647-7376-37B1-02538D8183AC}"/>
              </a:ext>
            </a:extLst>
          </p:cNvPr>
          <p:cNvSpPr txBox="1"/>
          <p:nvPr/>
        </p:nvSpPr>
        <p:spPr>
          <a:xfrm>
            <a:off x="7966211" y="1015352"/>
            <a:ext cx="1240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StatefulSet</a:t>
            </a:r>
          </a:p>
        </p:txBody>
      </p:sp>
    </p:spTree>
    <p:extLst>
      <p:ext uri="{BB962C8B-B14F-4D97-AF65-F5344CB8AC3E}">
        <p14:creationId xmlns:p14="http://schemas.microsoft.com/office/powerpoint/2010/main" val="3051530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/>
      <p:bldP spid="20" grpId="0"/>
      <p:bldP spid="21" grpId="0"/>
      <p:bldP spid="6" grpId="0" animBg="1"/>
      <p:bldP spid="6" grpId="1" animBg="1"/>
      <p:bldP spid="6" grpId="2" animBg="1"/>
      <p:bldP spid="12" grpId="0" animBg="1"/>
      <p:bldP spid="15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artoon character holding a computer&#10;&#10;Description automatically generated">
            <a:extLst>
              <a:ext uri="{FF2B5EF4-FFF2-40B4-BE49-F238E27FC236}">
                <a16:creationId xmlns:a16="http://schemas.microsoft.com/office/drawing/2014/main" id="{39727C58-3D17-D300-EBB4-C3B685F33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521" y="1411493"/>
            <a:ext cx="1757082" cy="1757082"/>
          </a:xfrm>
          <a:prstGeom prst="rect">
            <a:avLst/>
          </a:prstGeom>
        </p:spPr>
      </p:pic>
      <p:pic>
        <p:nvPicPr>
          <p:cNvPr id="13" name="Picture 12" descr="A blue hexagon with white outline and a circular object&#10;&#10;Description automatically generated">
            <a:extLst>
              <a:ext uri="{FF2B5EF4-FFF2-40B4-BE49-F238E27FC236}">
                <a16:creationId xmlns:a16="http://schemas.microsoft.com/office/drawing/2014/main" id="{1D2088B9-354D-E135-B94F-D3C857B47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138" y="934278"/>
            <a:ext cx="738808" cy="71860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EBDC7E9-421E-C604-FEB2-3BB7EC63C350}"/>
              </a:ext>
            </a:extLst>
          </p:cNvPr>
          <p:cNvSpPr/>
          <p:nvPr/>
        </p:nvSpPr>
        <p:spPr>
          <a:xfrm>
            <a:off x="7089911" y="799688"/>
            <a:ext cx="2005218" cy="489419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sql programing language file format icon 3d rendering illustration png">
            <a:hlinkClick r:id="rId5" tooltip="sql programing language file format icon 3d rendering illustration"/>
            <a:extLst>
              <a:ext uri="{FF2B5EF4-FFF2-40B4-BE49-F238E27FC236}">
                <a16:creationId xmlns:a16="http://schemas.microsoft.com/office/drawing/2014/main" id="{BB7BA9A1-4261-9396-9FAD-7C7213E76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911" y="1861978"/>
            <a:ext cx="1207603" cy="89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sql programing language file format icon 3d rendering illustration png">
            <a:hlinkClick r:id="rId5" tooltip="sql programing language file format icon 3d rendering illustration"/>
            <a:extLst>
              <a:ext uri="{FF2B5EF4-FFF2-40B4-BE49-F238E27FC236}">
                <a16:creationId xmlns:a16="http://schemas.microsoft.com/office/drawing/2014/main" id="{83DFBB88-79BF-3423-7803-A5CA97102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911" y="2743672"/>
            <a:ext cx="1207603" cy="89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sql programing language file format icon 3d rendering illustration png">
            <a:hlinkClick r:id="rId5" tooltip="sql programing language file format icon 3d rendering illustration"/>
            <a:extLst>
              <a:ext uri="{FF2B5EF4-FFF2-40B4-BE49-F238E27FC236}">
                <a16:creationId xmlns:a16="http://schemas.microsoft.com/office/drawing/2014/main" id="{093830BF-92AE-0195-21AD-36FA19EBC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675" y="3636535"/>
            <a:ext cx="1207603" cy="89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1472B3-F290-AB41-0321-AB2D5B95C8C1}"/>
              </a:ext>
            </a:extLst>
          </p:cNvPr>
          <p:cNvSpPr txBox="1"/>
          <p:nvPr/>
        </p:nvSpPr>
        <p:spPr>
          <a:xfrm>
            <a:off x="7887526" y="2105368"/>
            <a:ext cx="96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C99188-AA20-0522-E567-C3F1A5E1D360}"/>
              </a:ext>
            </a:extLst>
          </p:cNvPr>
          <p:cNvSpPr txBox="1"/>
          <p:nvPr/>
        </p:nvSpPr>
        <p:spPr>
          <a:xfrm>
            <a:off x="7887527" y="3010110"/>
            <a:ext cx="72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Slave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CAA6E1-0940-DFD2-095D-0425AE7E78D6}"/>
              </a:ext>
            </a:extLst>
          </p:cNvPr>
          <p:cNvSpPr txBox="1"/>
          <p:nvPr/>
        </p:nvSpPr>
        <p:spPr>
          <a:xfrm>
            <a:off x="7887528" y="3914852"/>
            <a:ext cx="72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Slave</a:t>
            </a:r>
          </a:p>
        </p:txBody>
      </p:sp>
      <p:pic>
        <p:nvPicPr>
          <p:cNvPr id="23" name="Picture 22" descr="A blue hexagon with white text and white text&#10;&#10;Description automatically generated">
            <a:extLst>
              <a:ext uri="{FF2B5EF4-FFF2-40B4-BE49-F238E27FC236}">
                <a16:creationId xmlns:a16="http://schemas.microsoft.com/office/drawing/2014/main" id="{D1EDAC16-532C-672E-3E5F-CDC6B2E21C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161" y="512952"/>
            <a:ext cx="705678" cy="683626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CC78C7F-931D-16A9-2031-4FBBAE0F9EE5}"/>
              </a:ext>
            </a:extLst>
          </p:cNvPr>
          <p:cNvCxnSpPr>
            <a:cxnSpLocks/>
            <a:stCxn id="2" idx="3"/>
            <a:endCxn id="23" idx="1"/>
          </p:cNvCxnSpPr>
          <p:nvPr/>
        </p:nvCxnSpPr>
        <p:spPr>
          <a:xfrm>
            <a:off x="3894692" y="463039"/>
            <a:ext cx="1848469" cy="3917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DD03F45-F2FE-D1B3-F648-552D1FC35127}"/>
              </a:ext>
            </a:extLst>
          </p:cNvPr>
          <p:cNvCxnSpPr>
            <a:cxnSpLocks/>
            <a:stCxn id="23" idx="3"/>
            <a:endCxn id="13" idx="1"/>
          </p:cNvCxnSpPr>
          <p:nvPr/>
        </p:nvCxnSpPr>
        <p:spPr>
          <a:xfrm>
            <a:off x="6448839" y="854765"/>
            <a:ext cx="876299" cy="4388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176C692-8AD9-7038-B73D-C4C31C4A45A9}"/>
              </a:ext>
            </a:extLst>
          </p:cNvPr>
          <p:cNvCxnSpPr>
            <a:cxnSpLocks/>
          </p:cNvCxnSpPr>
          <p:nvPr/>
        </p:nvCxnSpPr>
        <p:spPr>
          <a:xfrm>
            <a:off x="6213612" y="1146883"/>
            <a:ext cx="1240736" cy="93138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Curved Up 5">
            <a:extLst>
              <a:ext uri="{FF2B5EF4-FFF2-40B4-BE49-F238E27FC236}">
                <a16:creationId xmlns:a16="http://schemas.microsoft.com/office/drawing/2014/main" id="{E72CB432-61EA-0A48-A161-25F99DBFC6B3}"/>
              </a:ext>
            </a:extLst>
          </p:cNvPr>
          <p:cNvSpPr/>
          <p:nvPr/>
        </p:nvSpPr>
        <p:spPr>
          <a:xfrm rot="16200000">
            <a:off x="8533558" y="2147478"/>
            <a:ext cx="1280509" cy="102923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row: Curved Up 11">
            <a:extLst>
              <a:ext uri="{FF2B5EF4-FFF2-40B4-BE49-F238E27FC236}">
                <a16:creationId xmlns:a16="http://schemas.microsoft.com/office/drawing/2014/main" id="{9AE822BA-DE93-DC66-EEB0-D5B0C432CF41}"/>
              </a:ext>
            </a:extLst>
          </p:cNvPr>
          <p:cNvSpPr/>
          <p:nvPr/>
        </p:nvSpPr>
        <p:spPr>
          <a:xfrm rot="16200000">
            <a:off x="8431013" y="3040128"/>
            <a:ext cx="1280509" cy="1207602"/>
          </a:xfrm>
          <a:prstGeom prst="curvedUpArrow">
            <a:avLst>
              <a:gd name="adj1" fmla="val 25000"/>
              <a:gd name="adj2" fmla="val 42175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F85A04-B192-BDE8-ECC6-9B18EA8AAD62}"/>
              </a:ext>
            </a:extLst>
          </p:cNvPr>
          <p:cNvSpPr txBox="1"/>
          <p:nvPr/>
        </p:nvSpPr>
        <p:spPr>
          <a:xfrm>
            <a:off x="5674656" y="186334"/>
            <a:ext cx="1036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Headless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D4F0D37-BAF6-9364-3334-083499175112}"/>
              </a:ext>
            </a:extLst>
          </p:cNvPr>
          <p:cNvCxnSpPr>
            <a:cxnSpLocks/>
          </p:cNvCxnSpPr>
          <p:nvPr/>
        </p:nvCxnSpPr>
        <p:spPr>
          <a:xfrm>
            <a:off x="6124830" y="1220232"/>
            <a:ext cx="1224742" cy="1920330"/>
          </a:xfrm>
          <a:prstGeom prst="straightConnector1">
            <a:avLst/>
          </a:prstGeom>
          <a:ln w="57150"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4E37D04-61E2-DF12-6836-32F0EA1AC4FB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6096000" y="1196578"/>
            <a:ext cx="1316717" cy="2749356"/>
          </a:xfrm>
          <a:prstGeom prst="straightConnector1">
            <a:avLst/>
          </a:prstGeom>
          <a:ln w="57150"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blue hexagon with white text and arrow&#10;&#10;Description automatically generated">
            <a:extLst>
              <a:ext uri="{FF2B5EF4-FFF2-40B4-BE49-F238E27FC236}">
                <a16:creationId xmlns:a16="http://schemas.microsoft.com/office/drawing/2014/main" id="{6DA28E79-0476-6EE0-6EB3-1F71A580F6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014" y="1109041"/>
            <a:ext cx="887895" cy="860148"/>
          </a:xfrm>
          <a:prstGeom prst="rect">
            <a:avLst/>
          </a:prstGeom>
        </p:spPr>
      </p:pic>
      <p:pic>
        <p:nvPicPr>
          <p:cNvPr id="29" name="Picture 28" descr="A blue hexagon with white text and white text&#10;&#10;Description automatically generated">
            <a:extLst>
              <a:ext uri="{FF2B5EF4-FFF2-40B4-BE49-F238E27FC236}">
                <a16:creationId xmlns:a16="http://schemas.microsoft.com/office/drawing/2014/main" id="{FF837DE1-78E5-128C-FE7D-F58744665C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010" y="1411493"/>
            <a:ext cx="874643" cy="847310"/>
          </a:xfrm>
          <a:prstGeom prst="rect">
            <a:avLst/>
          </a:prstGeom>
        </p:spPr>
      </p:pic>
      <p:pic>
        <p:nvPicPr>
          <p:cNvPr id="31" name="Picture 30" descr="A blue hexagon with white text and a white cube&#10;&#10;Description automatically generated">
            <a:extLst>
              <a:ext uri="{FF2B5EF4-FFF2-40B4-BE49-F238E27FC236}">
                <a16:creationId xmlns:a16="http://schemas.microsoft.com/office/drawing/2014/main" id="{CBBE0266-AEB2-A1B7-AA4D-49DFCB0B76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314" y="2406512"/>
            <a:ext cx="715617" cy="693254"/>
          </a:xfrm>
          <a:prstGeom prst="rect">
            <a:avLst/>
          </a:prstGeom>
        </p:spPr>
      </p:pic>
      <p:pic>
        <p:nvPicPr>
          <p:cNvPr id="32" name="Picture 31" descr="A blue hexagon with white text and a white cube&#10;&#10;Description automatically generated">
            <a:extLst>
              <a:ext uri="{FF2B5EF4-FFF2-40B4-BE49-F238E27FC236}">
                <a16:creationId xmlns:a16="http://schemas.microsoft.com/office/drawing/2014/main" id="{96050AE4-C714-A188-6DAF-8569BEB72B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314" y="3333755"/>
            <a:ext cx="715617" cy="693254"/>
          </a:xfrm>
          <a:prstGeom prst="rect">
            <a:avLst/>
          </a:prstGeom>
        </p:spPr>
      </p:pic>
      <p:pic>
        <p:nvPicPr>
          <p:cNvPr id="34" name="Picture 33" descr="A blue hexagon with white text and a white cube&#10;&#10;Description automatically generated">
            <a:extLst>
              <a:ext uri="{FF2B5EF4-FFF2-40B4-BE49-F238E27FC236}">
                <a16:creationId xmlns:a16="http://schemas.microsoft.com/office/drawing/2014/main" id="{B760DBED-6D50-C522-A496-053AB56A8F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823" y="4181069"/>
            <a:ext cx="715617" cy="693254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C067CF6-BDFF-0C6E-3CF6-FB8EE3B673EE}"/>
              </a:ext>
            </a:extLst>
          </p:cNvPr>
          <p:cNvSpPr/>
          <p:nvPr/>
        </p:nvSpPr>
        <p:spPr>
          <a:xfrm>
            <a:off x="3916017" y="854765"/>
            <a:ext cx="1351722" cy="489419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F0141B1-ABF7-A343-6A38-38DBDA60C4AB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1232277" y="1835148"/>
            <a:ext cx="725733" cy="6395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72D3575-C70C-1C80-B987-248F96195ACD}"/>
              </a:ext>
            </a:extLst>
          </p:cNvPr>
          <p:cNvCxnSpPr>
            <a:cxnSpLocks/>
            <a:stCxn id="29" idx="3"/>
            <a:endCxn id="28" idx="1"/>
          </p:cNvCxnSpPr>
          <p:nvPr/>
        </p:nvCxnSpPr>
        <p:spPr>
          <a:xfrm flipV="1">
            <a:off x="2832653" y="1539115"/>
            <a:ext cx="1343361" cy="29603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AB6ED1B-E0A2-4A12-EEF7-191DE707147F}"/>
              </a:ext>
            </a:extLst>
          </p:cNvPr>
          <p:cNvCxnSpPr>
            <a:cxnSpLocks/>
            <a:stCxn id="29" idx="3"/>
            <a:endCxn id="31" idx="1"/>
          </p:cNvCxnSpPr>
          <p:nvPr/>
        </p:nvCxnSpPr>
        <p:spPr>
          <a:xfrm>
            <a:off x="2832653" y="1835148"/>
            <a:ext cx="1361661" cy="917991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74D2FC3-686A-1915-34AE-E4243D9EE510}"/>
              </a:ext>
            </a:extLst>
          </p:cNvPr>
          <p:cNvCxnSpPr>
            <a:cxnSpLocks/>
            <a:stCxn id="29" idx="2"/>
            <a:endCxn id="32" idx="1"/>
          </p:cNvCxnSpPr>
          <p:nvPr/>
        </p:nvCxnSpPr>
        <p:spPr>
          <a:xfrm>
            <a:off x="2395332" y="2258803"/>
            <a:ext cx="1798982" cy="1421579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B7D68E3-4105-F6B9-10D3-77B63BF38707}"/>
              </a:ext>
            </a:extLst>
          </p:cNvPr>
          <p:cNvCxnSpPr>
            <a:cxnSpLocks/>
            <a:stCxn id="29" idx="2"/>
            <a:endCxn id="34" idx="1"/>
          </p:cNvCxnSpPr>
          <p:nvPr/>
        </p:nvCxnSpPr>
        <p:spPr>
          <a:xfrm>
            <a:off x="2395332" y="2258803"/>
            <a:ext cx="1757491" cy="2268893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cartoon character holding a computer&#10;&#10;Description automatically generated">
            <a:extLst>
              <a:ext uri="{FF2B5EF4-FFF2-40B4-BE49-F238E27FC236}">
                <a16:creationId xmlns:a16="http://schemas.microsoft.com/office/drawing/2014/main" id="{60941BDE-FFFF-361D-2D13-450731F47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772" y="-32421"/>
            <a:ext cx="990920" cy="99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180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8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077C50-581E-FA74-6793-0CBDC818B633}"/>
              </a:ext>
            </a:extLst>
          </p:cNvPr>
          <p:cNvSpPr/>
          <p:nvPr/>
        </p:nvSpPr>
        <p:spPr>
          <a:xfrm>
            <a:off x="0" y="0"/>
            <a:ext cx="2967318" cy="708212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Feature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96F5BF-D789-4287-EE20-B4302EA477C0}"/>
              </a:ext>
            </a:extLst>
          </p:cNvPr>
          <p:cNvSpPr/>
          <p:nvPr/>
        </p:nvSpPr>
        <p:spPr>
          <a:xfrm>
            <a:off x="2967318" y="0"/>
            <a:ext cx="4652682" cy="708212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StatefulSet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A8F473-DDFA-6A7C-A48B-14B0368835DB}"/>
              </a:ext>
            </a:extLst>
          </p:cNvPr>
          <p:cNvSpPr/>
          <p:nvPr/>
        </p:nvSpPr>
        <p:spPr>
          <a:xfrm>
            <a:off x="7620000" y="0"/>
            <a:ext cx="4572000" cy="708212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Deployment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4CC2D6-28A6-E412-1A14-FE544EDFCFB2}"/>
              </a:ext>
            </a:extLst>
          </p:cNvPr>
          <p:cNvSpPr/>
          <p:nvPr/>
        </p:nvSpPr>
        <p:spPr>
          <a:xfrm>
            <a:off x="0" y="708212"/>
            <a:ext cx="2967318" cy="70821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Use Case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507B3A-85B8-18DB-90F2-7526D3E703CE}"/>
              </a:ext>
            </a:extLst>
          </p:cNvPr>
          <p:cNvSpPr/>
          <p:nvPr/>
        </p:nvSpPr>
        <p:spPr>
          <a:xfrm>
            <a:off x="2967318" y="708212"/>
            <a:ext cx="4652682" cy="70821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Manages stateful applications (databases)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5306D4-8236-7EAC-A468-38E8915C2CF8}"/>
              </a:ext>
            </a:extLst>
          </p:cNvPr>
          <p:cNvSpPr/>
          <p:nvPr/>
        </p:nvSpPr>
        <p:spPr>
          <a:xfrm>
            <a:off x="7620000" y="708212"/>
            <a:ext cx="4572000" cy="70821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Manages stateless applications (web servers)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D8D83F-6EC9-D2E0-D6FB-86DD9A987AFF}"/>
              </a:ext>
            </a:extLst>
          </p:cNvPr>
          <p:cNvSpPr/>
          <p:nvPr/>
        </p:nvSpPr>
        <p:spPr>
          <a:xfrm>
            <a:off x="0" y="1416424"/>
            <a:ext cx="2967318" cy="70821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Pod Identity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72B2F4-E55D-C683-B092-32A6A70AF92B}"/>
              </a:ext>
            </a:extLst>
          </p:cNvPr>
          <p:cNvSpPr/>
          <p:nvPr/>
        </p:nvSpPr>
        <p:spPr>
          <a:xfrm>
            <a:off x="2967318" y="1416424"/>
            <a:ext cx="4652682" cy="70821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Each pod has a unique, stable identity (hostname)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B25086-809F-8445-52EC-B4C420EF0CEC}"/>
              </a:ext>
            </a:extLst>
          </p:cNvPr>
          <p:cNvSpPr/>
          <p:nvPr/>
        </p:nvSpPr>
        <p:spPr>
          <a:xfrm>
            <a:off x="7620000" y="1416424"/>
            <a:ext cx="4572000" cy="70821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Pods are interchangeable and do not have stable identities (hostname)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156BDF-1613-B96F-3CB6-B98CAAD37ABA}"/>
              </a:ext>
            </a:extLst>
          </p:cNvPr>
          <p:cNvSpPr/>
          <p:nvPr/>
        </p:nvSpPr>
        <p:spPr>
          <a:xfrm>
            <a:off x="0" y="2124636"/>
            <a:ext cx="2967318" cy="70821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Storage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634033-B6D2-243E-9F6F-C0E20A2BD43E}"/>
              </a:ext>
            </a:extLst>
          </p:cNvPr>
          <p:cNvSpPr/>
          <p:nvPr/>
        </p:nvSpPr>
        <p:spPr>
          <a:xfrm>
            <a:off x="2967318" y="2124636"/>
            <a:ext cx="4652682" cy="70821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Supports persistent storage with stable PVCs</a:t>
            </a:r>
          </a:p>
          <a:p>
            <a:pPr algn="ctr"/>
            <a:r>
              <a:rPr lang="en-US" b="1" dirty="0">
                <a:solidFill>
                  <a:schemeClr val="accent6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Different PVs are used for each pod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7C8E4C-3514-04FB-5FDB-E71B2CDF61E9}"/>
              </a:ext>
            </a:extLst>
          </p:cNvPr>
          <p:cNvSpPr/>
          <p:nvPr/>
        </p:nvSpPr>
        <p:spPr>
          <a:xfrm>
            <a:off x="7620000" y="2124636"/>
            <a:ext cx="4572000" cy="70821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Typically uses ephemeral storage; can use PVCs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Same PV is used for all PODs</a:t>
            </a:r>
            <a:endParaRPr lang="en-US" sz="1800" b="1" dirty="0">
              <a:solidFill>
                <a:schemeClr val="accent6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10B5D6-1C34-F5A3-7166-143D52C09CBD}"/>
              </a:ext>
            </a:extLst>
          </p:cNvPr>
          <p:cNvSpPr/>
          <p:nvPr/>
        </p:nvSpPr>
        <p:spPr>
          <a:xfrm>
            <a:off x="0" y="2832848"/>
            <a:ext cx="2967318" cy="70821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Ordering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AF1384-749D-CCD1-BD19-BF4659EA4C6E}"/>
              </a:ext>
            </a:extLst>
          </p:cNvPr>
          <p:cNvSpPr/>
          <p:nvPr/>
        </p:nvSpPr>
        <p:spPr>
          <a:xfrm>
            <a:off x="2967318" y="2832848"/>
            <a:ext cx="4652682" cy="70821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Guarantees ordered deployment, scaling, and termination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3725C6-6630-AC3E-71A5-0306BDDAA90F}"/>
              </a:ext>
            </a:extLst>
          </p:cNvPr>
          <p:cNvSpPr/>
          <p:nvPr/>
        </p:nvSpPr>
        <p:spPr>
          <a:xfrm>
            <a:off x="7620000" y="2832848"/>
            <a:ext cx="4572000" cy="70821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No guaranteed order for deployment or scaling</a:t>
            </a:r>
          </a:p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(pods get deleted /created randomly)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CA5D85-3553-9D27-2C64-6E93B00AB88E}"/>
              </a:ext>
            </a:extLst>
          </p:cNvPr>
          <p:cNvSpPr/>
          <p:nvPr/>
        </p:nvSpPr>
        <p:spPr>
          <a:xfrm>
            <a:off x="0" y="3541060"/>
            <a:ext cx="2967318" cy="70821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Network Identity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0D391C-A3F0-DDC4-06D9-2D79E48677AB}"/>
              </a:ext>
            </a:extLst>
          </p:cNvPr>
          <p:cNvSpPr/>
          <p:nvPr/>
        </p:nvSpPr>
        <p:spPr>
          <a:xfrm>
            <a:off x="2967318" y="3541060"/>
            <a:ext cx="4652682" cy="70821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Stable network identity (e.g., mysql-0, mysql-1)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41E1E0-4A13-A1E2-B43C-2A32671BE1B5}"/>
              </a:ext>
            </a:extLst>
          </p:cNvPr>
          <p:cNvSpPr/>
          <p:nvPr/>
        </p:nvSpPr>
        <p:spPr>
          <a:xfrm>
            <a:off x="7620000" y="3541060"/>
            <a:ext cx="4572000" cy="70821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No stable network identity; pods are accessed via a service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DED09F-8C3E-26B8-950F-85B256BB39FA}"/>
              </a:ext>
            </a:extLst>
          </p:cNvPr>
          <p:cNvSpPr/>
          <p:nvPr/>
        </p:nvSpPr>
        <p:spPr>
          <a:xfrm>
            <a:off x="0" y="4249272"/>
            <a:ext cx="2967318" cy="70821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Scaling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EC3065-58BF-1C3A-0ED7-9860BF9DFC35}"/>
              </a:ext>
            </a:extLst>
          </p:cNvPr>
          <p:cNvSpPr/>
          <p:nvPr/>
        </p:nvSpPr>
        <p:spPr>
          <a:xfrm>
            <a:off x="2967318" y="4249272"/>
            <a:ext cx="4652682" cy="70821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Pods are scaled in order (e.g., 0, 1, 2)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08C309-A732-E18D-0A9B-E22C2CCC8525}"/>
              </a:ext>
            </a:extLst>
          </p:cNvPr>
          <p:cNvSpPr/>
          <p:nvPr/>
        </p:nvSpPr>
        <p:spPr>
          <a:xfrm>
            <a:off x="7620000" y="4249272"/>
            <a:ext cx="4572000" cy="70821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Pods can be scaled up or down without order</a:t>
            </a:r>
          </a:p>
          <a:p>
            <a:pPr algn="ctr"/>
            <a:r>
              <a:rPr lang="en-US" b="1" dirty="0">
                <a:solidFill>
                  <a:schemeClr val="accent6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Pods created parallelly.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AE3CF7-CD48-7CEB-FD08-52EA5E341366}"/>
              </a:ext>
            </a:extLst>
          </p:cNvPr>
          <p:cNvSpPr/>
          <p:nvPr/>
        </p:nvSpPr>
        <p:spPr>
          <a:xfrm>
            <a:off x="0" y="4957484"/>
            <a:ext cx="2967318" cy="70821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Use of Headless Services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32A2F33-B6F5-F5D5-F1A9-998823132503}"/>
              </a:ext>
            </a:extLst>
          </p:cNvPr>
          <p:cNvSpPr/>
          <p:nvPr/>
        </p:nvSpPr>
        <p:spPr>
          <a:xfrm>
            <a:off x="2967318" y="4957484"/>
            <a:ext cx="4652682" cy="70821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Often used with headless services for direct pod access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ABFBD6-AB6A-3EB4-3ACC-3EE6713B00CE}"/>
              </a:ext>
            </a:extLst>
          </p:cNvPr>
          <p:cNvSpPr/>
          <p:nvPr/>
        </p:nvSpPr>
        <p:spPr>
          <a:xfrm>
            <a:off x="7620000" y="4957484"/>
            <a:ext cx="4572000" cy="70821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Typically uses standard services for load balancing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5983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152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1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52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1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652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1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802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01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802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1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852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1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302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02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465302" y="3160928"/>
              <a:ext cx="9467386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5400" dirty="0"/>
                <a:t>Component of StatefulSet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590968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screenshot of a video game">
            <a:extLst>
              <a:ext uri="{FF2B5EF4-FFF2-40B4-BE49-F238E27FC236}">
                <a16:creationId xmlns:a16="http://schemas.microsoft.com/office/drawing/2014/main" id="{92D4EF67-77DC-2A3E-B764-ADD062A67F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233" y="228600"/>
            <a:ext cx="8805334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87017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3CEA7E-ED49-908A-D243-1EAF41E6183F}"/>
              </a:ext>
            </a:extLst>
          </p:cNvPr>
          <p:cNvSpPr txBox="1"/>
          <p:nvPr/>
        </p:nvSpPr>
        <p:spPr>
          <a:xfrm>
            <a:off x="295835" y="100950"/>
            <a:ext cx="454510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apps/v1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StatefulSet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serviceName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replicas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matchLabels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containers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mysql:5.7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20EE7DA-0ABC-753C-DF55-63A7F7C07653}"/>
              </a:ext>
            </a:extLst>
          </p:cNvPr>
          <p:cNvCxnSpPr>
            <a:cxnSpLocks/>
          </p:cNvCxnSpPr>
          <p:nvPr/>
        </p:nvCxnSpPr>
        <p:spPr>
          <a:xfrm>
            <a:off x="367553" y="681318"/>
            <a:ext cx="2330823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29A60B4-F051-D162-A707-F719B7676348}"/>
              </a:ext>
            </a:extLst>
          </p:cNvPr>
          <p:cNvCxnSpPr>
            <a:cxnSpLocks/>
          </p:cNvCxnSpPr>
          <p:nvPr/>
        </p:nvCxnSpPr>
        <p:spPr>
          <a:xfrm>
            <a:off x="618565" y="1801906"/>
            <a:ext cx="2456329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5C18BBF-7AEE-E341-248D-7E37A4C54BAC}"/>
              </a:ext>
            </a:extLst>
          </p:cNvPr>
          <p:cNvSpPr/>
          <p:nvPr/>
        </p:nvSpPr>
        <p:spPr>
          <a:xfrm>
            <a:off x="448235" y="2922494"/>
            <a:ext cx="2456329" cy="1156445"/>
          </a:xfrm>
          <a:prstGeom prst="roundRect">
            <a:avLst/>
          </a:prstGeom>
          <a:solidFill>
            <a:schemeClr val="accent5">
              <a:lumMod val="20000"/>
              <a:lumOff val="80000"/>
              <a:alpha val="54000"/>
            </a:schemeClr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4B83F99-4C3A-A8C4-4CCB-B8429FFFE5AE}"/>
              </a:ext>
            </a:extLst>
          </p:cNvPr>
          <p:cNvSpPr/>
          <p:nvPr/>
        </p:nvSpPr>
        <p:spPr>
          <a:xfrm>
            <a:off x="448235" y="2085975"/>
            <a:ext cx="2456329" cy="854448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4000"/>
            </a:schemeClr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09FD13-F1AA-B587-BA75-DEEDE507CE93}"/>
              </a:ext>
            </a:extLst>
          </p:cNvPr>
          <p:cNvSpPr/>
          <p:nvPr/>
        </p:nvSpPr>
        <p:spPr>
          <a:xfrm>
            <a:off x="5850384" y="0"/>
            <a:ext cx="3888420" cy="550416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Simple StatefulSet config</a:t>
            </a:r>
          </a:p>
        </p:txBody>
      </p:sp>
    </p:spTree>
    <p:extLst>
      <p:ext uri="{BB962C8B-B14F-4D97-AF65-F5344CB8AC3E}">
        <p14:creationId xmlns:p14="http://schemas.microsoft.com/office/powerpoint/2010/main" val="21003422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4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4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84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65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86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67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28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949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11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7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432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53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14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95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996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197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478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978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3710507-CCBD-E2B1-3D8E-FFC43001687A}"/>
              </a:ext>
            </a:extLst>
          </p:cNvPr>
          <p:cNvSpPr txBox="1"/>
          <p:nvPr/>
        </p:nvSpPr>
        <p:spPr>
          <a:xfrm>
            <a:off x="134470" y="0"/>
            <a:ext cx="4572001" cy="7263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apps/v1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StatefulSet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my-statefulset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serviceName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"my-service"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replicas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selector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matchLabels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mysql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mysql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containers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: mysql:5.7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- 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containerPort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volumeMounts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-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my-storage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mountPath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/data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1" dirty="0" err="1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volumeClaimTemplates</a:t>
            </a:r>
            <a:r>
              <a:rPr lang="en-US" sz="1400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-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my-storage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accessModes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[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ReadWriteOnce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]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resources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requests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storage</a:t>
            </a:r>
            <a:r>
              <a:rPr lang="en-US" sz="1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1Gi</a:t>
            </a:r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D18724-FC98-3BEE-9657-6DBB7F267778}"/>
              </a:ext>
            </a:extLst>
          </p:cNvPr>
          <p:cNvSpPr txBox="1"/>
          <p:nvPr/>
        </p:nvSpPr>
        <p:spPr>
          <a:xfrm>
            <a:off x="6338047" y="197294"/>
            <a:ext cx="5459506" cy="369331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v1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Service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my-service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clusterIP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# Headless service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selector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mysql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ports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-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7A9E00-5E9A-9271-BB92-F0FDDE10DCBE}"/>
              </a:ext>
            </a:extLst>
          </p:cNvPr>
          <p:cNvSpPr/>
          <p:nvPr/>
        </p:nvSpPr>
        <p:spPr>
          <a:xfrm>
            <a:off x="1667435" y="4545106"/>
            <a:ext cx="1156447" cy="21515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EB3130-CA71-0A3F-12C0-45D74A29785C}"/>
              </a:ext>
            </a:extLst>
          </p:cNvPr>
          <p:cNvSpPr/>
          <p:nvPr/>
        </p:nvSpPr>
        <p:spPr>
          <a:xfrm>
            <a:off x="1335741" y="5387789"/>
            <a:ext cx="1156447" cy="21515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B8140-2C9C-861A-8597-4580606BFD42}"/>
              </a:ext>
            </a:extLst>
          </p:cNvPr>
          <p:cNvSpPr txBox="1"/>
          <p:nvPr/>
        </p:nvSpPr>
        <p:spPr>
          <a:xfrm>
            <a:off x="4401673" y="3275763"/>
            <a:ext cx="616771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spec:</a:t>
            </a:r>
          </a:p>
          <a:p>
            <a:r>
              <a:rPr lang="en-US" dirty="0">
                <a:solidFill>
                  <a:schemeClr val="bg1"/>
                </a:solidFill>
              </a:rPr>
              <a:t>      containers:</a:t>
            </a:r>
          </a:p>
          <a:p>
            <a:r>
              <a:rPr lang="en-US" dirty="0">
                <a:solidFill>
                  <a:schemeClr val="bg1"/>
                </a:solidFill>
              </a:rPr>
              <a:t>        - name: static-nfs-container1</a:t>
            </a:r>
          </a:p>
          <a:p>
            <a:r>
              <a:rPr lang="en-US" dirty="0">
                <a:solidFill>
                  <a:schemeClr val="bg1"/>
                </a:solidFill>
              </a:rPr>
              <a:t>          image: nginx</a:t>
            </a:r>
          </a:p>
          <a:p>
            <a:r>
              <a:rPr lang="en-US" dirty="0">
                <a:solidFill>
                  <a:schemeClr val="bg1"/>
                </a:solidFill>
              </a:rPr>
              <a:t>          volumeMounts: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- name: static-nfs-volume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</a:t>
            </a:r>
            <a:r>
              <a:rPr lang="en-US" dirty="0" err="1">
                <a:solidFill>
                  <a:schemeClr val="bg1"/>
                </a:solidFill>
              </a:rPr>
              <a:t>mountPath</a:t>
            </a:r>
            <a:r>
              <a:rPr lang="en-US" dirty="0">
                <a:solidFill>
                  <a:schemeClr val="bg1"/>
                </a:solidFill>
              </a:rPr>
              <a:t>: "/var/www/html"</a:t>
            </a:r>
          </a:p>
          <a:p>
            <a:r>
              <a:rPr lang="en-US" dirty="0">
                <a:solidFill>
                  <a:schemeClr val="bg1"/>
                </a:solidFill>
              </a:rPr>
              <a:t>      volumes:</a:t>
            </a:r>
          </a:p>
          <a:p>
            <a:r>
              <a:rPr lang="en-US" dirty="0">
                <a:solidFill>
                  <a:schemeClr val="bg1"/>
                </a:solidFill>
              </a:rPr>
              <a:t>        - name: static-nfs-volume</a:t>
            </a:r>
          </a:p>
          <a:p>
            <a:r>
              <a:rPr lang="en-US" dirty="0">
                <a:solidFill>
                  <a:schemeClr val="bg1"/>
                </a:solidFill>
              </a:rPr>
              <a:t>          </a:t>
            </a:r>
            <a:r>
              <a:rPr lang="en-US" dirty="0" err="1">
                <a:solidFill>
                  <a:schemeClr val="bg1"/>
                </a:solidFill>
              </a:rPr>
              <a:t>persistentVolumeClaim</a:t>
            </a:r>
            <a:r>
              <a:rPr lang="en-US" dirty="0">
                <a:solidFill>
                  <a:schemeClr val="bg1"/>
                </a:solidFill>
              </a:rPr>
              <a:t>: 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</a:t>
            </a:r>
            <a:r>
              <a:rPr lang="en-US" dirty="0" err="1">
                <a:solidFill>
                  <a:schemeClr val="bg1"/>
                </a:solidFill>
              </a:rPr>
              <a:t>claimName</a:t>
            </a:r>
            <a:r>
              <a:rPr lang="en-US" dirty="0">
                <a:solidFill>
                  <a:schemeClr val="bg1"/>
                </a:solidFill>
              </a:rPr>
              <a:t>: task-pv-claim</a:t>
            </a:r>
          </a:p>
        </p:txBody>
      </p:sp>
    </p:spTree>
    <p:extLst>
      <p:ext uri="{BB962C8B-B14F-4D97-AF65-F5344CB8AC3E}">
        <p14:creationId xmlns:p14="http://schemas.microsoft.com/office/powerpoint/2010/main" val="24721457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6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3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1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1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52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403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804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205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606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907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1"/>
                            </p:stCondLst>
                            <p:childTnLst>
                              <p:par>
                                <p:cTn id="9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02"/>
                            </p:stCondLst>
                            <p:childTnLst>
                              <p:par>
                                <p:cTn id="10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03"/>
                            </p:stCondLst>
                            <p:childTnLst>
                              <p:par>
                                <p:cTn id="1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904"/>
                            </p:stCondLst>
                            <p:childTnLst>
                              <p:par>
                                <p:cTn id="10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155"/>
                            </p:stCondLst>
                            <p:childTnLst>
                              <p:par>
                                <p:cTn id="1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601"/>
                            </p:stCondLst>
                            <p:childTnLst>
                              <p:par>
                                <p:cTn id="1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352"/>
                            </p:stCondLst>
                            <p:childTnLst>
                              <p:par>
                                <p:cTn id="1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053"/>
                            </p:stCondLst>
                            <p:childTnLst>
                              <p:par>
                                <p:cTn id="1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054"/>
                            </p:stCondLst>
                            <p:childTnLst>
                              <p:par>
                                <p:cTn id="1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505"/>
                            </p:stCondLst>
                            <p:childTnLst>
                              <p:par>
                                <p:cTn id="1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206"/>
                            </p:stCondLst>
                            <p:childTnLst>
                              <p:par>
                                <p:cTn id="1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4407"/>
                            </p:stCondLst>
                            <p:childTnLst>
                              <p:par>
                                <p:cTn id="1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808"/>
                            </p:stCondLst>
                            <p:childTnLst>
                              <p:par>
                                <p:cTn id="1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6259"/>
                            </p:stCondLst>
                            <p:childTnLst>
                              <p:par>
                                <p:cTn id="1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6660"/>
                            </p:stCondLst>
                            <p:childTnLst>
                              <p:par>
                                <p:cTn id="1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7161"/>
                            </p:stCondLst>
                            <p:childTnLst>
                              <p:par>
                                <p:cTn id="14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0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8411"/>
                            </p:stCondLst>
                            <p:childTnLst>
                              <p:par>
                                <p:cTn id="15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02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465302" y="3160928"/>
              <a:ext cx="9467386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5400" dirty="0"/>
                <a:t>Updates and Upgrades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7990094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8FF0ADB-D04A-6228-D5C7-DFC3CE95B4A4}"/>
              </a:ext>
            </a:extLst>
          </p:cNvPr>
          <p:cNvSpPr/>
          <p:nvPr/>
        </p:nvSpPr>
        <p:spPr>
          <a:xfrm>
            <a:off x="5771321" y="1249097"/>
            <a:ext cx="1836615" cy="812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9F7E5B-8872-0442-B17D-C7FF6B0B125C}"/>
              </a:ext>
            </a:extLst>
          </p:cNvPr>
          <p:cNvSpPr/>
          <p:nvPr/>
        </p:nvSpPr>
        <p:spPr>
          <a:xfrm>
            <a:off x="3719782" y="1249097"/>
            <a:ext cx="1836615" cy="812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6A8FDE-0FAA-BC66-6569-6913C22F4F1B}"/>
              </a:ext>
            </a:extLst>
          </p:cNvPr>
          <p:cNvSpPr/>
          <p:nvPr/>
        </p:nvSpPr>
        <p:spPr>
          <a:xfrm>
            <a:off x="1668243" y="1249097"/>
            <a:ext cx="1836615" cy="8128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80ACE6-1ABF-96DF-985D-6CAD976EDF5E}"/>
              </a:ext>
            </a:extLst>
          </p:cNvPr>
          <p:cNvSpPr txBox="1"/>
          <p:nvPr/>
        </p:nvSpPr>
        <p:spPr>
          <a:xfrm>
            <a:off x="1793290" y="1470831"/>
            <a:ext cx="1465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Master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D3C3C3-98AB-9D5F-158C-BFF4C2AD91F8}"/>
              </a:ext>
            </a:extLst>
          </p:cNvPr>
          <p:cNvSpPr txBox="1"/>
          <p:nvPr/>
        </p:nvSpPr>
        <p:spPr>
          <a:xfrm>
            <a:off x="3812589" y="1470831"/>
            <a:ext cx="165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Worker Node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BE1F99-212E-7397-05A9-808B1A45CC68}"/>
              </a:ext>
            </a:extLst>
          </p:cNvPr>
          <p:cNvSpPr txBox="1"/>
          <p:nvPr/>
        </p:nvSpPr>
        <p:spPr>
          <a:xfrm>
            <a:off x="5864128" y="1470831"/>
            <a:ext cx="165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Worker Node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BB7345-C0AE-DBA7-0399-B2791A25C519}"/>
              </a:ext>
            </a:extLst>
          </p:cNvPr>
          <p:cNvSpPr txBox="1"/>
          <p:nvPr/>
        </p:nvSpPr>
        <p:spPr>
          <a:xfrm>
            <a:off x="3905396" y="1692565"/>
            <a:ext cx="165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192.168.1.32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98634D-74CF-A918-2784-15587C638380}"/>
              </a:ext>
            </a:extLst>
          </p:cNvPr>
          <p:cNvSpPr txBox="1"/>
          <p:nvPr/>
        </p:nvSpPr>
        <p:spPr>
          <a:xfrm>
            <a:off x="5864128" y="1692565"/>
            <a:ext cx="165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192.168.1.33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555AD4-B20F-201F-9B1A-B0419DCE5E18}"/>
              </a:ext>
            </a:extLst>
          </p:cNvPr>
          <p:cNvSpPr/>
          <p:nvPr/>
        </p:nvSpPr>
        <p:spPr>
          <a:xfrm>
            <a:off x="1" y="0"/>
            <a:ext cx="12192000" cy="81280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Blue-Green Deployment </a:t>
            </a:r>
          </a:p>
        </p:txBody>
      </p:sp>
    </p:spTree>
    <p:extLst>
      <p:ext uri="{BB962C8B-B14F-4D97-AF65-F5344CB8AC3E}">
        <p14:creationId xmlns:p14="http://schemas.microsoft.com/office/powerpoint/2010/main" val="31981299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9" grpId="0"/>
      <p:bldP spid="10" grpId="0"/>
      <p:bldP spid="11" grpId="0"/>
      <p:bldP spid="12" grpId="0"/>
      <p:bldP spid="13" grpId="0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76821D-7DC5-7B8F-5F83-692F39570D9F}"/>
              </a:ext>
            </a:extLst>
          </p:cNvPr>
          <p:cNvSpPr/>
          <p:nvPr/>
        </p:nvSpPr>
        <p:spPr>
          <a:xfrm>
            <a:off x="7924420" y="2059887"/>
            <a:ext cx="2051539" cy="81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BAD42C-FB4B-E0DF-AC7D-3A65F81FCBCB}"/>
              </a:ext>
            </a:extLst>
          </p:cNvPr>
          <p:cNvSpPr/>
          <p:nvPr/>
        </p:nvSpPr>
        <p:spPr>
          <a:xfrm>
            <a:off x="5861159" y="2059887"/>
            <a:ext cx="2125784" cy="81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349FBE-EE62-FB63-52F5-7D6139FE0DA2}"/>
              </a:ext>
            </a:extLst>
          </p:cNvPr>
          <p:cNvSpPr/>
          <p:nvPr/>
        </p:nvSpPr>
        <p:spPr>
          <a:xfrm>
            <a:off x="3809620" y="2059887"/>
            <a:ext cx="2063261" cy="81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BC822D-32D3-CD5F-BE64-629E7C6743B9}"/>
              </a:ext>
            </a:extLst>
          </p:cNvPr>
          <p:cNvSpPr txBox="1"/>
          <p:nvPr/>
        </p:nvSpPr>
        <p:spPr>
          <a:xfrm>
            <a:off x="4918228" y="2192785"/>
            <a:ext cx="4092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Kubernetes cluster</a:t>
            </a:r>
          </a:p>
        </p:txBody>
      </p:sp>
      <p:pic>
        <p:nvPicPr>
          <p:cNvPr id="9" name="Picture 8" descr="A white and orange circle with arrows&#10;&#10;Description automatically generated">
            <a:extLst>
              <a:ext uri="{FF2B5EF4-FFF2-40B4-BE49-F238E27FC236}">
                <a16:creationId xmlns:a16="http://schemas.microsoft.com/office/drawing/2014/main" id="{DCD23A43-2FC6-D651-92CB-0141086CA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879" y="407644"/>
            <a:ext cx="942336" cy="139411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45B051-5E04-330A-450E-417445F64A5D}"/>
              </a:ext>
            </a:extLst>
          </p:cNvPr>
          <p:cNvSpPr txBox="1"/>
          <p:nvPr/>
        </p:nvSpPr>
        <p:spPr>
          <a:xfrm>
            <a:off x="2556769" y="488272"/>
            <a:ext cx="3000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Workernode 1: 192.168.1.32</a:t>
            </a:r>
          </a:p>
          <a:p>
            <a:r>
              <a:rPr lang="en-US" dirty="0">
                <a:solidFill>
                  <a:schemeClr val="bg1"/>
                </a:solidFill>
              </a:rPr>
              <a:t>Workernode 2: 192.168.1.33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C1B913-0BAC-213A-A489-08459F0982AA}"/>
              </a:ext>
            </a:extLst>
          </p:cNvPr>
          <p:cNvSpPr txBox="1"/>
          <p:nvPr/>
        </p:nvSpPr>
        <p:spPr>
          <a:xfrm>
            <a:off x="26633" y="1736721"/>
            <a:ext cx="344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4"/>
              </a:rPr>
              <a:t>www.example.com</a:t>
            </a:r>
            <a:r>
              <a:rPr lang="en-US" dirty="0">
                <a:solidFill>
                  <a:schemeClr val="bg1"/>
                </a:solidFill>
              </a:rPr>
              <a:t>: 192.168.1.31</a:t>
            </a:r>
          </a:p>
        </p:txBody>
      </p:sp>
    </p:spTree>
    <p:extLst>
      <p:ext uri="{BB962C8B-B14F-4D97-AF65-F5344CB8AC3E}">
        <p14:creationId xmlns:p14="http://schemas.microsoft.com/office/powerpoint/2010/main" val="754502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76821D-7DC5-7B8F-5F83-692F39570D9F}"/>
              </a:ext>
            </a:extLst>
          </p:cNvPr>
          <p:cNvSpPr/>
          <p:nvPr/>
        </p:nvSpPr>
        <p:spPr>
          <a:xfrm>
            <a:off x="7924420" y="2059887"/>
            <a:ext cx="2125784" cy="265415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BAD42C-FB4B-E0DF-AC7D-3A65F81FCBCB}"/>
              </a:ext>
            </a:extLst>
          </p:cNvPr>
          <p:cNvSpPr/>
          <p:nvPr/>
        </p:nvSpPr>
        <p:spPr>
          <a:xfrm>
            <a:off x="5861159" y="2059887"/>
            <a:ext cx="2125784" cy="265415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349FBE-EE62-FB63-52F5-7D6139FE0DA2}"/>
              </a:ext>
            </a:extLst>
          </p:cNvPr>
          <p:cNvSpPr/>
          <p:nvPr/>
        </p:nvSpPr>
        <p:spPr>
          <a:xfrm>
            <a:off x="3809620" y="2059887"/>
            <a:ext cx="2125784" cy="265415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BC822D-32D3-CD5F-BE64-629E7C6743B9}"/>
              </a:ext>
            </a:extLst>
          </p:cNvPr>
          <p:cNvSpPr txBox="1"/>
          <p:nvPr/>
        </p:nvSpPr>
        <p:spPr>
          <a:xfrm>
            <a:off x="4918228" y="2192785"/>
            <a:ext cx="4092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Kubernetes cluster 1</a:t>
            </a:r>
          </a:p>
        </p:txBody>
      </p:sp>
      <p:pic>
        <p:nvPicPr>
          <p:cNvPr id="5" name="Picture 4" descr="A cartoon character holding a computer">
            <a:extLst>
              <a:ext uri="{FF2B5EF4-FFF2-40B4-BE49-F238E27FC236}">
                <a16:creationId xmlns:a16="http://schemas.microsoft.com/office/drawing/2014/main" id="{7AAE1058-73BD-C8D7-FF16-4D4C3C75B8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521" y="1411493"/>
            <a:ext cx="1757082" cy="1757082"/>
          </a:xfrm>
          <a:prstGeom prst="rect">
            <a:avLst/>
          </a:prstGeom>
        </p:spPr>
      </p:pic>
      <p:pic>
        <p:nvPicPr>
          <p:cNvPr id="10" name="Picture 9" descr="A white and orange circle with arrows&#10;&#10;Description automatically generated">
            <a:extLst>
              <a:ext uri="{FF2B5EF4-FFF2-40B4-BE49-F238E27FC236}">
                <a16:creationId xmlns:a16="http://schemas.microsoft.com/office/drawing/2014/main" id="{0CE6701B-AFAC-8A91-40D1-05B57209AE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316" y="895916"/>
            <a:ext cx="1394118" cy="139411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 descr="A green hexagon with white outline and squares&#10;&#10;Description automatically generated">
            <a:extLst>
              <a:ext uri="{FF2B5EF4-FFF2-40B4-BE49-F238E27FC236}">
                <a16:creationId xmlns:a16="http://schemas.microsoft.com/office/drawing/2014/main" id="{53401858-4EE4-CD96-8C78-842AE28D0E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063" y="2708819"/>
            <a:ext cx="1118588" cy="13562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5A3B677-E1BC-210B-5F4C-C382D471EB83}"/>
              </a:ext>
            </a:extLst>
          </p:cNvPr>
          <p:cNvSpPr txBox="1"/>
          <p:nvPr/>
        </p:nvSpPr>
        <p:spPr>
          <a:xfrm>
            <a:off x="1865999" y="249585"/>
            <a:ext cx="3000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Workernode 1: 192.168.1.32</a:t>
            </a:r>
          </a:p>
          <a:p>
            <a:r>
              <a:rPr lang="en-US" dirty="0">
                <a:solidFill>
                  <a:schemeClr val="bg1"/>
                </a:solidFill>
              </a:rPr>
              <a:t>Workernode 2: 192.168.1.33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93B193-F2C4-7522-43CD-E253290EC69F}"/>
              </a:ext>
            </a:extLst>
          </p:cNvPr>
          <p:cNvSpPr txBox="1"/>
          <p:nvPr/>
        </p:nvSpPr>
        <p:spPr>
          <a:xfrm>
            <a:off x="36779" y="3244334"/>
            <a:ext cx="344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7"/>
              </a:rPr>
              <a:t>www.example.com</a:t>
            </a:r>
            <a:r>
              <a:rPr lang="en-US" dirty="0">
                <a:solidFill>
                  <a:schemeClr val="bg1"/>
                </a:solidFill>
              </a:rPr>
              <a:t>: 192.168.1.31</a:t>
            </a:r>
          </a:p>
        </p:txBody>
      </p:sp>
      <p:pic>
        <p:nvPicPr>
          <p:cNvPr id="16" name="Picture 15" descr="A blue hexagon with white outline and a circular object&#10;&#10;Description automatically generated">
            <a:extLst>
              <a:ext uri="{FF2B5EF4-FFF2-40B4-BE49-F238E27FC236}">
                <a16:creationId xmlns:a16="http://schemas.microsoft.com/office/drawing/2014/main" id="{478B7538-2F64-3CF0-689A-43AA4110A2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954" y="2786581"/>
            <a:ext cx="815320" cy="793026"/>
          </a:xfrm>
          <a:prstGeom prst="rect">
            <a:avLst/>
          </a:prstGeom>
        </p:spPr>
      </p:pic>
      <p:pic>
        <p:nvPicPr>
          <p:cNvPr id="18" name="Picture 17" descr="A blue hexagon with white text and a white cube&#10;&#10;Description automatically generated">
            <a:extLst>
              <a:ext uri="{FF2B5EF4-FFF2-40B4-BE49-F238E27FC236}">
                <a16:creationId xmlns:a16="http://schemas.microsoft.com/office/drawing/2014/main" id="{186FF83E-69AB-A59C-5DF7-E1E7B5E412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268" y="3446346"/>
            <a:ext cx="527317" cy="510838"/>
          </a:xfrm>
          <a:prstGeom prst="rect">
            <a:avLst/>
          </a:prstGeom>
        </p:spPr>
      </p:pic>
      <p:pic>
        <p:nvPicPr>
          <p:cNvPr id="19" name="Picture 18" descr="A blue hexagon with white text and a white cube&#10;&#10;Description automatically generated">
            <a:extLst>
              <a:ext uri="{FF2B5EF4-FFF2-40B4-BE49-F238E27FC236}">
                <a16:creationId xmlns:a16="http://schemas.microsoft.com/office/drawing/2014/main" id="{57096BCF-7C4C-02D4-8BBF-0EC1716A3D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668" y="3598746"/>
            <a:ext cx="527317" cy="510838"/>
          </a:xfrm>
          <a:prstGeom prst="rect">
            <a:avLst/>
          </a:prstGeom>
        </p:spPr>
      </p:pic>
      <p:pic>
        <p:nvPicPr>
          <p:cNvPr id="20" name="Picture 19" descr="A blue hexagon with white text and a white cube&#10;&#10;Description automatically generated">
            <a:extLst>
              <a:ext uri="{FF2B5EF4-FFF2-40B4-BE49-F238E27FC236}">
                <a16:creationId xmlns:a16="http://schemas.microsoft.com/office/drawing/2014/main" id="{2286E43D-B4EF-2D74-F095-5FB4015D6D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068" y="3751146"/>
            <a:ext cx="527317" cy="510838"/>
          </a:xfrm>
          <a:prstGeom prst="rect">
            <a:avLst/>
          </a:prstGeom>
        </p:spPr>
      </p:pic>
      <p:pic>
        <p:nvPicPr>
          <p:cNvPr id="22" name="Picture 21" descr="A blue hexagon with white text and arrow&#10;&#10;Description automatically generated">
            <a:extLst>
              <a:ext uri="{FF2B5EF4-FFF2-40B4-BE49-F238E27FC236}">
                <a16:creationId xmlns:a16="http://schemas.microsoft.com/office/drawing/2014/main" id="{084ABF28-6164-4ABB-91D6-EADA6B679F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493" y="2763969"/>
            <a:ext cx="704389" cy="682377"/>
          </a:xfrm>
          <a:prstGeom prst="rect">
            <a:avLst/>
          </a:prstGeom>
        </p:spPr>
      </p:pic>
      <p:pic>
        <p:nvPicPr>
          <p:cNvPr id="23" name="Picture 22" descr="A blue hexagon with white text and a white cube&#10;&#10;Description automatically generated">
            <a:extLst>
              <a:ext uri="{FF2B5EF4-FFF2-40B4-BE49-F238E27FC236}">
                <a16:creationId xmlns:a16="http://schemas.microsoft.com/office/drawing/2014/main" id="{4808EFBB-1527-8FCC-DEC5-124A733CEA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783" y="3408474"/>
            <a:ext cx="527317" cy="510838"/>
          </a:xfrm>
          <a:prstGeom prst="rect">
            <a:avLst/>
          </a:prstGeom>
        </p:spPr>
      </p:pic>
      <p:pic>
        <p:nvPicPr>
          <p:cNvPr id="24" name="Picture 23" descr="A blue hexagon with white text and a white cube&#10;&#10;Description automatically generated">
            <a:extLst>
              <a:ext uri="{FF2B5EF4-FFF2-40B4-BE49-F238E27FC236}">
                <a16:creationId xmlns:a16="http://schemas.microsoft.com/office/drawing/2014/main" id="{2FFE9E3A-9BA0-4ACB-C6B0-6B338F0ABF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183" y="3560874"/>
            <a:ext cx="527317" cy="510838"/>
          </a:xfrm>
          <a:prstGeom prst="rect">
            <a:avLst/>
          </a:prstGeom>
        </p:spPr>
      </p:pic>
      <p:pic>
        <p:nvPicPr>
          <p:cNvPr id="25" name="Picture 24" descr="A blue hexagon with white text and a white cube&#10;&#10;Description automatically generated">
            <a:extLst>
              <a:ext uri="{FF2B5EF4-FFF2-40B4-BE49-F238E27FC236}">
                <a16:creationId xmlns:a16="http://schemas.microsoft.com/office/drawing/2014/main" id="{6D10D665-FB41-B7C7-18B4-BCB8E13553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583" y="3713274"/>
            <a:ext cx="527317" cy="510838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66D740C-18A8-630F-E2E1-D7D559C77E96}"/>
              </a:ext>
            </a:extLst>
          </p:cNvPr>
          <p:cNvCxnSpPr>
            <a:endCxn id="14" idx="0"/>
          </p:cNvCxnSpPr>
          <p:nvPr/>
        </p:nvCxnSpPr>
        <p:spPr>
          <a:xfrm>
            <a:off x="1305017" y="2290034"/>
            <a:ext cx="454030" cy="9543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DB83763-28A3-573F-6060-E0593D202BCB}"/>
              </a:ext>
            </a:extLst>
          </p:cNvPr>
          <p:cNvCxnSpPr>
            <a:cxnSpLocks/>
            <a:stCxn id="14" idx="0"/>
            <a:endCxn id="10" idx="3"/>
          </p:cNvCxnSpPr>
          <p:nvPr/>
        </p:nvCxnSpPr>
        <p:spPr>
          <a:xfrm flipV="1">
            <a:off x="1759047" y="2085870"/>
            <a:ext cx="503433" cy="11584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79049FB-6DD7-5EE1-FC42-E6DE2A84EDB7}"/>
              </a:ext>
            </a:extLst>
          </p:cNvPr>
          <p:cNvCxnSpPr>
            <a:cxnSpLocks/>
            <a:stCxn id="10" idx="4"/>
            <a:endCxn id="12" idx="0"/>
          </p:cNvCxnSpPr>
          <p:nvPr/>
        </p:nvCxnSpPr>
        <p:spPr>
          <a:xfrm>
            <a:off x="2755375" y="2290034"/>
            <a:ext cx="1551982" cy="4187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C7DCDA6-09A7-6C39-4A64-6E7354A1C183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4506559" y="3183094"/>
            <a:ext cx="710395" cy="1012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698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99 -0.09143 L -2.91667E-6 -4.81481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" y="456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281 -0.13704 L -2.5E-6 -3.33333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8" y="648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49 -0.10903 L -2.91667E-6 2.96296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4" y="5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49 -0.10903 L -2.91667E-6 2.96296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4" y="544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49 -0.10903 L -2.91667E-6 2.96296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4" y="544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49 -0.10903 L -2.91667E-6 2.96296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4" y="5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76821D-7DC5-7B8F-5F83-692F39570D9F}"/>
              </a:ext>
            </a:extLst>
          </p:cNvPr>
          <p:cNvSpPr/>
          <p:nvPr/>
        </p:nvSpPr>
        <p:spPr>
          <a:xfrm>
            <a:off x="7822122" y="364252"/>
            <a:ext cx="2125784" cy="265415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BAD42C-FB4B-E0DF-AC7D-3A65F81FCBCB}"/>
              </a:ext>
            </a:extLst>
          </p:cNvPr>
          <p:cNvSpPr/>
          <p:nvPr/>
        </p:nvSpPr>
        <p:spPr>
          <a:xfrm>
            <a:off x="5758861" y="364252"/>
            <a:ext cx="2125784" cy="265415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349FBE-EE62-FB63-52F5-7D6139FE0DA2}"/>
              </a:ext>
            </a:extLst>
          </p:cNvPr>
          <p:cNvSpPr/>
          <p:nvPr/>
        </p:nvSpPr>
        <p:spPr>
          <a:xfrm>
            <a:off x="3707322" y="364252"/>
            <a:ext cx="2125784" cy="265415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BC822D-32D3-CD5F-BE64-629E7C6743B9}"/>
              </a:ext>
            </a:extLst>
          </p:cNvPr>
          <p:cNvSpPr txBox="1"/>
          <p:nvPr/>
        </p:nvSpPr>
        <p:spPr>
          <a:xfrm>
            <a:off x="4815930" y="497150"/>
            <a:ext cx="4092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Kubernetes cluster 1</a:t>
            </a:r>
          </a:p>
        </p:txBody>
      </p:sp>
      <p:pic>
        <p:nvPicPr>
          <p:cNvPr id="5" name="Picture 4" descr="A cartoon character holding a computer">
            <a:extLst>
              <a:ext uri="{FF2B5EF4-FFF2-40B4-BE49-F238E27FC236}">
                <a16:creationId xmlns:a16="http://schemas.microsoft.com/office/drawing/2014/main" id="{7AAE1058-73BD-C8D7-FF16-4D4C3C75B8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521" y="1411493"/>
            <a:ext cx="1757082" cy="1757082"/>
          </a:xfrm>
          <a:prstGeom prst="rect">
            <a:avLst/>
          </a:prstGeom>
        </p:spPr>
      </p:pic>
      <p:pic>
        <p:nvPicPr>
          <p:cNvPr id="10" name="Picture 9" descr="A white and orange circle with arrows&#10;&#10;Description automatically generated">
            <a:extLst>
              <a:ext uri="{FF2B5EF4-FFF2-40B4-BE49-F238E27FC236}">
                <a16:creationId xmlns:a16="http://schemas.microsoft.com/office/drawing/2014/main" id="{0CE6701B-AFAC-8A91-40D1-05B57209AE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316" y="895916"/>
            <a:ext cx="1394118" cy="139411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 descr="A green hexagon with white outline and squares&#10;&#10;Description automatically generated">
            <a:extLst>
              <a:ext uri="{FF2B5EF4-FFF2-40B4-BE49-F238E27FC236}">
                <a16:creationId xmlns:a16="http://schemas.microsoft.com/office/drawing/2014/main" id="{53401858-4EE4-CD96-8C78-842AE28D0E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687" y="1092877"/>
            <a:ext cx="1118588" cy="13562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5A3B677-E1BC-210B-5F4C-C382D471EB83}"/>
              </a:ext>
            </a:extLst>
          </p:cNvPr>
          <p:cNvSpPr txBox="1"/>
          <p:nvPr/>
        </p:nvSpPr>
        <p:spPr>
          <a:xfrm>
            <a:off x="200804" y="287412"/>
            <a:ext cx="3000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Workernode 1: 192.168.1.32</a:t>
            </a:r>
          </a:p>
          <a:p>
            <a:r>
              <a:rPr lang="en-US" dirty="0">
                <a:solidFill>
                  <a:schemeClr val="bg1"/>
                </a:solidFill>
              </a:rPr>
              <a:t>Workernode 2: 192.168.1.33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93B193-F2C4-7522-43CD-E253290EC69F}"/>
              </a:ext>
            </a:extLst>
          </p:cNvPr>
          <p:cNvSpPr txBox="1"/>
          <p:nvPr/>
        </p:nvSpPr>
        <p:spPr>
          <a:xfrm>
            <a:off x="36779" y="3244334"/>
            <a:ext cx="344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9"/>
              </a:rPr>
              <a:t>www.example.com</a:t>
            </a:r>
            <a:r>
              <a:rPr lang="en-US" dirty="0">
                <a:solidFill>
                  <a:schemeClr val="bg1"/>
                </a:solidFill>
              </a:rPr>
              <a:t>: 192.168.1.31</a:t>
            </a:r>
          </a:p>
        </p:txBody>
      </p:sp>
      <p:pic>
        <p:nvPicPr>
          <p:cNvPr id="16" name="Picture 15" descr="A blue hexagon with white outline and a circular object&#10;&#10;Description automatically generated">
            <a:extLst>
              <a:ext uri="{FF2B5EF4-FFF2-40B4-BE49-F238E27FC236}">
                <a16:creationId xmlns:a16="http://schemas.microsoft.com/office/drawing/2014/main" id="{478B7538-2F64-3CF0-689A-43AA4110A2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244" y="1039953"/>
            <a:ext cx="815320" cy="793026"/>
          </a:xfrm>
          <a:prstGeom prst="rect">
            <a:avLst/>
          </a:prstGeom>
        </p:spPr>
      </p:pic>
      <p:pic>
        <p:nvPicPr>
          <p:cNvPr id="18" name="Picture 17" descr="A blue hexagon with white text and a white cube&#10;&#10;Description automatically generated">
            <a:extLst>
              <a:ext uri="{FF2B5EF4-FFF2-40B4-BE49-F238E27FC236}">
                <a16:creationId xmlns:a16="http://schemas.microsoft.com/office/drawing/2014/main" id="{186FF83E-69AB-A59C-5DF7-E1E7B5E412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558" y="1699718"/>
            <a:ext cx="527317" cy="510838"/>
          </a:xfrm>
          <a:prstGeom prst="rect">
            <a:avLst/>
          </a:prstGeom>
        </p:spPr>
      </p:pic>
      <p:pic>
        <p:nvPicPr>
          <p:cNvPr id="19" name="Picture 18" descr="A blue hexagon with white text and a white cube&#10;&#10;Description automatically generated">
            <a:extLst>
              <a:ext uri="{FF2B5EF4-FFF2-40B4-BE49-F238E27FC236}">
                <a16:creationId xmlns:a16="http://schemas.microsoft.com/office/drawing/2014/main" id="{57096BCF-7C4C-02D4-8BBF-0EC1716A3D5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958" y="1852118"/>
            <a:ext cx="527317" cy="510838"/>
          </a:xfrm>
          <a:prstGeom prst="rect">
            <a:avLst/>
          </a:prstGeom>
        </p:spPr>
      </p:pic>
      <p:pic>
        <p:nvPicPr>
          <p:cNvPr id="20" name="Picture 19" descr="A blue hexagon with white text and a white cube&#10;&#10;Description automatically generated">
            <a:extLst>
              <a:ext uri="{FF2B5EF4-FFF2-40B4-BE49-F238E27FC236}">
                <a16:creationId xmlns:a16="http://schemas.microsoft.com/office/drawing/2014/main" id="{2286E43D-B4EF-2D74-F095-5FB4015D6D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358" y="2004518"/>
            <a:ext cx="527317" cy="510838"/>
          </a:xfrm>
          <a:prstGeom prst="rect">
            <a:avLst/>
          </a:prstGeom>
        </p:spPr>
      </p:pic>
      <p:pic>
        <p:nvPicPr>
          <p:cNvPr id="22" name="Picture 21" descr="A blue hexagon with white text and arrow&#10;&#10;Description automatically generated">
            <a:extLst>
              <a:ext uri="{FF2B5EF4-FFF2-40B4-BE49-F238E27FC236}">
                <a16:creationId xmlns:a16="http://schemas.microsoft.com/office/drawing/2014/main" id="{084ABF28-6164-4ABB-91D6-EADA6B679F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692" y="1039953"/>
            <a:ext cx="704389" cy="682377"/>
          </a:xfrm>
          <a:prstGeom prst="rect">
            <a:avLst/>
          </a:prstGeom>
        </p:spPr>
      </p:pic>
      <p:pic>
        <p:nvPicPr>
          <p:cNvPr id="23" name="Picture 22" descr="A blue hexagon with white text and a white cube&#10;&#10;Description automatically generated">
            <a:extLst>
              <a:ext uri="{FF2B5EF4-FFF2-40B4-BE49-F238E27FC236}">
                <a16:creationId xmlns:a16="http://schemas.microsoft.com/office/drawing/2014/main" id="{4808EFBB-1527-8FCC-DEC5-124A733CEA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982" y="1684458"/>
            <a:ext cx="527317" cy="510838"/>
          </a:xfrm>
          <a:prstGeom prst="rect">
            <a:avLst/>
          </a:prstGeom>
        </p:spPr>
      </p:pic>
      <p:pic>
        <p:nvPicPr>
          <p:cNvPr id="24" name="Picture 23" descr="A blue hexagon with white text and a white cube&#10;&#10;Description automatically generated">
            <a:extLst>
              <a:ext uri="{FF2B5EF4-FFF2-40B4-BE49-F238E27FC236}">
                <a16:creationId xmlns:a16="http://schemas.microsoft.com/office/drawing/2014/main" id="{2FFE9E3A-9BA0-4ACB-C6B0-6B338F0ABF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382" y="1836858"/>
            <a:ext cx="527317" cy="510838"/>
          </a:xfrm>
          <a:prstGeom prst="rect">
            <a:avLst/>
          </a:prstGeom>
        </p:spPr>
      </p:pic>
      <p:pic>
        <p:nvPicPr>
          <p:cNvPr id="25" name="Picture 24" descr="A blue hexagon with white text and a white cube&#10;&#10;Description automatically generated">
            <a:extLst>
              <a:ext uri="{FF2B5EF4-FFF2-40B4-BE49-F238E27FC236}">
                <a16:creationId xmlns:a16="http://schemas.microsoft.com/office/drawing/2014/main" id="{6D10D665-FB41-B7C7-18B4-BCB8E13553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782" y="1989258"/>
            <a:ext cx="527317" cy="510838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66D740C-18A8-630F-E2E1-D7D559C77E96}"/>
              </a:ext>
            </a:extLst>
          </p:cNvPr>
          <p:cNvCxnSpPr>
            <a:endCxn id="14" idx="0"/>
          </p:cNvCxnSpPr>
          <p:nvPr/>
        </p:nvCxnSpPr>
        <p:spPr>
          <a:xfrm>
            <a:off x="1305017" y="2290034"/>
            <a:ext cx="454030" cy="9543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DB83763-28A3-573F-6060-E0593D202BCB}"/>
              </a:ext>
            </a:extLst>
          </p:cNvPr>
          <p:cNvCxnSpPr>
            <a:cxnSpLocks/>
            <a:stCxn id="14" idx="0"/>
            <a:endCxn id="10" idx="3"/>
          </p:cNvCxnSpPr>
          <p:nvPr/>
        </p:nvCxnSpPr>
        <p:spPr>
          <a:xfrm flipV="1">
            <a:off x="1759047" y="2085870"/>
            <a:ext cx="503433" cy="11584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79049FB-6DD7-5EE1-FC42-E6DE2A84EDB7}"/>
              </a:ext>
            </a:extLst>
          </p:cNvPr>
          <p:cNvCxnSpPr>
            <a:cxnSpLocks/>
            <a:stCxn id="10" idx="4"/>
            <a:endCxn id="12" idx="0"/>
          </p:cNvCxnSpPr>
          <p:nvPr/>
        </p:nvCxnSpPr>
        <p:spPr>
          <a:xfrm flipV="1">
            <a:off x="2755375" y="1092877"/>
            <a:ext cx="1540606" cy="11971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C7DCDA6-09A7-6C39-4A64-6E7354A1C183}"/>
              </a:ext>
            </a:extLst>
          </p:cNvPr>
          <p:cNvCxnSpPr>
            <a:cxnSpLocks/>
          </p:cNvCxnSpPr>
          <p:nvPr/>
        </p:nvCxnSpPr>
        <p:spPr>
          <a:xfrm flipV="1">
            <a:off x="4606919" y="1520180"/>
            <a:ext cx="629094" cy="1465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5754B76-7802-C299-A041-CB47B7C38A72}"/>
              </a:ext>
            </a:extLst>
          </p:cNvPr>
          <p:cNvSpPr/>
          <p:nvPr/>
        </p:nvSpPr>
        <p:spPr>
          <a:xfrm>
            <a:off x="7822122" y="3678079"/>
            <a:ext cx="2125784" cy="26541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06F6D0-86A6-AB6C-C380-12BF03093122}"/>
              </a:ext>
            </a:extLst>
          </p:cNvPr>
          <p:cNvSpPr/>
          <p:nvPr/>
        </p:nvSpPr>
        <p:spPr>
          <a:xfrm>
            <a:off x="5758861" y="3678079"/>
            <a:ext cx="2125784" cy="26541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11AD85-EE9E-35C5-14FD-7E1B1EA1B889}"/>
              </a:ext>
            </a:extLst>
          </p:cNvPr>
          <p:cNvSpPr/>
          <p:nvPr/>
        </p:nvSpPr>
        <p:spPr>
          <a:xfrm>
            <a:off x="3707322" y="3678079"/>
            <a:ext cx="2125784" cy="26541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E0B46C-EBFB-5FCD-6171-D51E887C2284}"/>
              </a:ext>
            </a:extLst>
          </p:cNvPr>
          <p:cNvSpPr txBox="1"/>
          <p:nvPr/>
        </p:nvSpPr>
        <p:spPr>
          <a:xfrm>
            <a:off x="4815930" y="3810977"/>
            <a:ext cx="4092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Kubernetes cluster 2</a:t>
            </a:r>
          </a:p>
        </p:txBody>
      </p:sp>
      <p:pic>
        <p:nvPicPr>
          <p:cNvPr id="21" name="Picture 20" descr="A green hexagon with white outline and squares&#10;&#10;Description automatically generated">
            <a:extLst>
              <a:ext uri="{FF2B5EF4-FFF2-40B4-BE49-F238E27FC236}">
                <a16:creationId xmlns:a16="http://schemas.microsoft.com/office/drawing/2014/main" id="{8862B54D-623B-86FB-58D1-99D59E000C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687" y="4406704"/>
            <a:ext cx="1118588" cy="13562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" name="Picture 25" descr="A blue hexagon with white outline and a circular object&#10;&#10;Description automatically generated">
            <a:extLst>
              <a:ext uri="{FF2B5EF4-FFF2-40B4-BE49-F238E27FC236}">
                <a16:creationId xmlns:a16="http://schemas.microsoft.com/office/drawing/2014/main" id="{D3F94DD2-A7AA-6827-F266-72233E1DD2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854" y="4364445"/>
            <a:ext cx="815320" cy="793026"/>
          </a:xfrm>
          <a:prstGeom prst="rect">
            <a:avLst/>
          </a:prstGeom>
        </p:spPr>
      </p:pic>
      <p:pic>
        <p:nvPicPr>
          <p:cNvPr id="29" name="Picture 28" descr="A blue hexagon with white text and a white cube&#10;&#10;Description automatically generated">
            <a:extLst>
              <a:ext uri="{FF2B5EF4-FFF2-40B4-BE49-F238E27FC236}">
                <a16:creationId xmlns:a16="http://schemas.microsoft.com/office/drawing/2014/main" id="{7B51500E-43AF-3CB7-C3AA-112D9774E5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855" y="5055423"/>
            <a:ext cx="527317" cy="510838"/>
          </a:xfrm>
          <a:prstGeom prst="rect">
            <a:avLst/>
          </a:prstGeom>
        </p:spPr>
      </p:pic>
      <p:pic>
        <p:nvPicPr>
          <p:cNvPr id="30" name="Picture 29" descr="A blue hexagon with white text and a white cube&#10;&#10;Description automatically generated">
            <a:extLst>
              <a:ext uri="{FF2B5EF4-FFF2-40B4-BE49-F238E27FC236}">
                <a16:creationId xmlns:a16="http://schemas.microsoft.com/office/drawing/2014/main" id="{DFD0770B-7375-B6F6-A17B-CDB6D217E2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568" y="5176610"/>
            <a:ext cx="527317" cy="510838"/>
          </a:xfrm>
          <a:prstGeom prst="rect">
            <a:avLst/>
          </a:prstGeom>
        </p:spPr>
      </p:pic>
      <p:pic>
        <p:nvPicPr>
          <p:cNvPr id="32" name="Picture 31" descr="A blue hexagon with white text and a white cube&#10;&#10;Description automatically generated">
            <a:extLst>
              <a:ext uri="{FF2B5EF4-FFF2-40B4-BE49-F238E27FC236}">
                <a16:creationId xmlns:a16="http://schemas.microsoft.com/office/drawing/2014/main" id="{CF52736C-2200-D3BA-2825-BB367F3AE2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968" y="5329010"/>
            <a:ext cx="527317" cy="510838"/>
          </a:xfrm>
          <a:prstGeom prst="rect">
            <a:avLst/>
          </a:prstGeom>
        </p:spPr>
      </p:pic>
      <p:pic>
        <p:nvPicPr>
          <p:cNvPr id="33" name="Picture 32" descr="A blue hexagon with white text and arrow&#10;&#10;Description automatically generated">
            <a:extLst>
              <a:ext uri="{FF2B5EF4-FFF2-40B4-BE49-F238E27FC236}">
                <a16:creationId xmlns:a16="http://schemas.microsoft.com/office/drawing/2014/main" id="{B265F4C6-00CA-1A35-4274-7A611A4A23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085" y="4364445"/>
            <a:ext cx="704389" cy="682377"/>
          </a:xfrm>
          <a:prstGeom prst="rect">
            <a:avLst/>
          </a:prstGeom>
        </p:spPr>
      </p:pic>
      <p:pic>
        <p:nvPicPr>
          <p:cNvPr id="34" name="Picture 33" descr="A blue hexagon with white text and a white cube&#10;&#10;Description automatically generated">
            <a:extLst>
              <a:ext uri="{FF2B5EF4-FFF2-40B4-BE49-F238E27FC236}">
                <a16:creationId xmlns:a16="http://schemas.microsoft.com/office/drawing/2014/main" id="{4B4036DF-BF94-C4DC-5D21-AF3387D0A3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375" y="4954676"/>
            <a:ext cx="527317" cy="510838"/>
          </a:xfrm>
          <a:prstGeom prst="rect">
            <a:avLst/>
          </a:prstGeom>
        </p:spPr>
      </p:pic>
      <p:pic>
        <p:nvPicPr>
          <p:cNvPr id="36" name="Picture 35" descr="A blue hexagon with white text and a white cube&#10;&#10;Description automatically generated">
            <a:extLst>
              <a:ext uri="{FF2B5EF4-FFF2-40B4-BE49-F238E27FC236}">
                <a16:creationId xmlns:a16="http://schemas.microsoft.com/office/drawing/2014/main" id="{D3A58829-64FF-C6CD-5F23-ECCB913DD0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775" y="5161350"/>
            <a:ext cx="527317" cy="510838"/>
          </a:xfrm>
          <a:prstGeom prst="rect">
            <a:avLst/>
          </a:prstGeom>
        </p:spPr>
      </p:pic>
      <p:pic>
        <p:nvPicPr>
          <p:cNvPr id="37" name="Picture 36" descr="A blue hexagon with white text and a white cube&#10;&#10;Description automatically generated">
            <a:extLst>
              <a:ext uri="{FF2B5EF4-FFF2-40B4-BE49-F238E27FC236}">
                <a16:creationId xmlns:a16="http://schemas.microsoft.com/office/drawing/2014/main" id="{453FAA01-E82D-872D-DE5D-B4D21661425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175" y="5313750"/>
            <a:ext cx="527317" cy="510838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215B152-0927-6AB1-C5A5-6D33BCE61DB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4502397" y="4760958"/>
            <a:ext cx="512457" cy="145844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B7101CB-94BA-3B9A-E811-B06F6B220FEB}"/>
              </a:ext>
            </a:extLst>
          </p:cNvPr>
          <p:cNvSpPr/>
          <p:nvPr/>
        </p:nvSpPr>
        <p:spPr>
          <a:xfrm>
            <a:off x="1686757" y="364252"/>
            <a:ext cx="1937248" cy="2394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Cluster2, node1 </a:t>
            </a:r>
            <a:r>
              <a:rPr lang="en-US" dirty="0" err="1"/>
              <a:t>ip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72232F-662C-D7AC-BD00-5B7C16657145}"/>
              </a:ext>
            </a:extLst>
          </p:cNvPr>
          <p:cNvSpPr/>
          <p:nvPr/>
        </p:nvSpPr>
        <p:spPr>
          <a:xfrm>
            <a:off x="1701130" y="656147"/>
            <a:ext cx="1937248" cy="2394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Cluster2, node2 </a:t>
            </a:r>
            <a:r>
              <a:rPr lang="en-US" dirty="0" err="1"/>
              <a:t>ip</a:t>
            </a:r>
            <a:endParaRPr lang="en-US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9242F8F-82F4-D018-7980-DA14453A246D}"/>
              </a:ext>
            </a:extLst>
          </p:cNvPr>
          <p:cNvCxnSpPr>
            <a:cxnSpLocks/>
            <a:stCxn id="10" idx="4"/>
            <a:endCxn id="21" idx="0"/>
          </p:cNvCxnSpPr>
          <p:nvPr/>
        </p:nvCxnSpPr>
        <p:spPr>
          <a:xfrm>
            <a:off x="2755375" y="2290034"/>
            <a:ext cx="1540606" cy="21166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blue hexagon with white text and a white cube&#10;&#10;Description automatically generated">
            <a:extLst>
              <a:ext uri="{FF2B5EF4-FFF2-40B4-BE49-F238E27FC236}">
                <a16:creationId xmlns:a16="http://schemas.microsoft.com/office/drawing/2014/main" id="{AC344348-5595-6863-DDFF-0B921B1CD01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281" y="5035709"/>
            <a:ext cx="605524" cy="586601"/>
          </a:xfrm>
          <a:prstGeom prst="rect">
            <a:avLst/>
          </a:prstGeom>
        </p:spPr>
      </p:pic>
      <p:pic>
        <p:nvPicPr>
          <p:cNvPr id="42" name="Picture 41" descr="A blue hexagon with white text and a white cube&#10;&#10;Description automatically generated">
            <a:extLst>
              <a:ext uri="{FF2B5EF4-FFF2-40B4-BE49-F238E27FC236}">
                <a16:creationId xmlns:a16="http://schemas.microsoft.com/office/drawing/2014/main" id="{3DB03B35-6D86-F411-6870-856CF305DF3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064" y="5193185"/>
            <a:ext cx="605524" cy="586601"/>
          </a:xfrm>
          <a:prstGeom prst="rect">
            <a:avLst/>
          </a:prstGeom>
        </p:spPr>
      </p:pic>
      <p:pic>
        <p:nvPicPr>
          <p:cNvPr id="43" name="Picture 42" descr="A blue hexagon with white text and a white cube&#10;&#10;Description automatically generated">
            <a:extLst>
              <a:ext uri="{FF2B5EF4-FFF2-40B4-BE49-F238E27FC236}">
                <a16:creationId xmlns:a16="http://schemas.microsoft.com/office/drawing/2014/main" id="{0C160765-DD34-4ED4-2276-A0189EC4A2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478" y="5431619"/>
            <a:ext cx="588735" cy="570337"/>
          </a:xfrm>
          <a:prstGeom prst="rect">
            <a:avLst/>
          </a:prstGeom>
        </p:spPr>
      </p:pic>
      <p:pic>
        <p:nvPicPr>
          <p:cNvPr id="44" name="Picture 43" descr="A blue hexagon with white text and a white cube&#10;&#10;Description automatically generated">
            <a:extLst>
              <a:ext uri="{FF2B5EF4-FFF2-40B4-BE49-F238E27FC236}">
                <a16:creationId xmlns:a16="http://schemas.microsoft.com/office/drawing/2014/main" id="{49CDA98B-3C43-E24C-73E9-4397ACC893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346" y="1582275"/>
            <a:ext cx="605524" cy="586601"/>
          </a:xfrm>
          <a:prstGeom prst="rect">
            <a:avLst/>
          </a:prstGeom>
        </p:spPr>
      </p:pic>
      <p:pic>
        <p:nvPicPr>
          <p:cNvPr id="45" name="Picture 44" descr="A blue hexagon with white text and a white cube&#10;&#10;Description automatically generated">
            <a:extLst>
              <a:ext uri="{FF2B5EF4-FFF2-40B4-BE49-F238E27FC236}">
                <a16:creationId xmlns:a16="http://schemas.microsoft.com/office/drawing/2014/main" id="{00EC3E8C-75AD-B41F-D0F3-FEF02C127F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129" y="1739751"/>
            <a:ext cx="605524" cy="586601"/>
          </a:xfrm>
          <a:prstGeom prst="rect">
            <a:avLst/>
          </a:prstGeom>
        </p:spPr>
      </p:pic>
      <p:pic>
        <p:nvPicPr>
          <p:cNvPr id="46" name="Picture 45" descr="A blue hexagon with white text and a white cube&#10;&#10;Description automatically generated">
            <a:extLst>
              <a:ext uri="{FF2B5EF4-FFF2-40B4-BE49-F238E27FC236}">
                <a16:creationId xmlns:a16="http://schemas.microsoft.com/office/drawing/2014/main" id="{BF88F558-8D09-3AE5-7331-B3E8B480372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543" y="1978185"/>
            <a:ext cx="588735" cy="57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81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500"/>
                            </p:stCondLst>
                            <p:childTnLst>
                              <p:par>
                                <p:cTn id="10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4500"/>
                            </p:stCondLst>
                            <p:childTnLst>
                              <p:par>
                                <p:cTn id="11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000"/>
                            </p:stCondLst>
                            <p:childTnLst>
                              <p:par>
                                <p:cTn id="150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1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4000"/>
                            </p:stCondLst>
                            <p:childTnLst>
                              <p:par>
                                <p:cTn id="153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6000"/>
                            </p:stCondLst>
                            <p:childTnLst>
                              <p:par>
                                <p:cTn id="156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7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7000"/>
                            </p:stCondLst>
                            <p:childTnLst>
                              <p:par>
                                <p:cTn id="1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7500"/>
                            </p:stCondLst>
                            <p:childTnLst>
                              <p:par>
                                <p:cTn id="1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53" presetClass="exit" presetSubtype="3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500"/>
                            </p:stCondLst>
                            <p:childTnLst>
                              <p:par>
                                <p:cTn id="178" presetID="53" presetClass="exit" presetSubtype="3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9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000"/>
                            </p:stCondLst>
                            <p:childTnLst>
                              <p:par>
                                <p:cTn id="184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500"/>
                            </p:stCondLst>
                            <p:childTnLst>
                              <p:par>
                                <p:cTn id="1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3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3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1000"/>
                            </p:stCondLst>
                            <p:childTnLst>
                              <p:par>
                                <p:cTn id="209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1500"/>
                            </p:stCondLst>
                            <p:childTnLst>
                              <p:par>
                                <p:cTn id="2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2000"/>
                            </p:stCondLst>
                            <p:childTnLst>
                              <p:par>
                                <p:cTn id="2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500"/>
                            </p:stCondLst>
                            <p:childTnLst>
                              <p:par>
                                <p:cTn id="23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7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4500"/>
                            </p:stCondLst>
                            <p:childTnLst>
                              <p:par>
                                <p:cTn id="25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5" grpId="0" animBg="1"/>
      <p:bldP spid="17" grpId="0"/>
      <p:bldP spid="39" grpId="0" animBg="1"/>
      <p:bldP spid="39" grpId="1" animBg="1"/>
      <p:bldP spid="39" grpId="2" animBg="1"/>
      <p:bldP spid="39" grpId="5" animBg="1"/>
      <p:bldP spid="40" grpId="0" animBg="1"/>
      <p:bldP spid="40" grpId="1" animBg="1"/>
      <p:bldP spid="40" grpId="2" animBg="1"/>
      <p:bldP spid="40" grpId="4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76821D-7DC5-7B8F-5F83-692F39570D9F}"/>
              </a:ext>
            </a:extLst>
          </p:cNvPr>
          <p:cNvSpPr/>
          <p:nvPr/>
        </p:nvSpPr>
        <p:spPr>
          <a:xfrm>
            <a:off x="7822122" y="364252"/>
            <a:ext cx="2125784" cy="265415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BAD42C-FB4B-E0DF-AC7D-3A65F81FCBCB}"/>
              </a:ext>
            </a:extLst>
          </p:cNvPr>
          <p:cNvSpPr/>
          <p:nvPr/>
        </p:nvSpPr>
        <p:spPr>
          <a:xfrm>
            <a:off x="5758861" y="364252"/>
            <a:ext cx="2125784" cy="265415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349FBE-EE62-FB63-52F5-7D6139FE0DA2}"/>
              </a:ext>
            </a:extLst>
          </p:cNvPr>
          <p:cNvSpPr/>
          <p:nvPr/>
        </p:nvSpPr>
        <p:spPr>
          <a:xfrm>
            <a:off x="3707322" y="364252"/>
            <a:ext cx="2125784" cy="265415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BC822D-32D3-CD5F-BE64-629E7C6743B9}"/>
              </a:ext>
            </a:extLst>
          </p:cNvPr>
          <p:cNvSpPr txBox="1"/>
          <p:nvPr/>
        </p:nvSpPr>
        <p:spPr>
          <a:xfrm>
            <a:off x="4815930" y="497150"/>
            <a:ext cx="4092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Kubernetes cluster 1</a:t>
            </a:r>
          </a:p>
        </p:txBody>
      </p:sp>
      <p:pic>
        <p:nvPicPr>
          <p:cNvPr id="10" name="Picture 9" descr="A white and orange circle with arrows&#10;&#10;Description automatically generated">
            <a:extLst>
              <a:ext uri="{FF2B5EF4-FFF2-40B4-BE49-F238E27FC236}">
                <a16:creationId xmlns:a16="http://schemas.microsoft.com/office/drawing/2014/main" id="{0CE6701B-AFAC-8A91-40D1-05B57209A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316" y="895916"/>
            <a:ext cx="1394118" cy="139411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 descr="A green hexagon with white outline and squares&#10;&#10;Description automatically generated">
            <a:extLst>
              <a:ext uri="{FF2B5EF4-FFF2-40B4-BE49-F238E27FC236}">
                <a16:creationId xmlns:a16="http://schemas.microsoft.com/office/drawing/2014/main" id="{53401858-4EE4-CD96-8C78-842AE28D0E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687" y="1092877"/>
            <a:ext cx="1118588" cy="13562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5A3B677-E1BC-210B-5F4C-C382D471EB83}"/>
              </a:ext>
            </a:extLst>
          </p:cNvPr>
          <p:cNvSpPr txBox="1"/>
          <p:nvPr/>
        </p:nvSpPr>
        <p:spPr>
          <a:xfrm>
            <a:off x="200804" y="287412"/>
            <a:ext cx="3000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Workernode 1: 192.168.1.32</a:t>
            </a:r>
          </a:p>
          <a:p>
            <a:r>
              <a:rPr lang="en-US" dirty="0">
                <a:solidFill>
                  <a:schemeClr val="bg1"/>
                </a:solidFill>
              </a:rPr>
              <a:t>Workernode 2: 192.168.1.33</a:t>
            </a:r>
          </a:p>
        </p:txBody>
      </p:sp>
      <p:pic>
        <p:nvPicPr>
          <p:cNvPr id="16" name="Picture 15" descr="A blue hexagon with white outline and a circular object&#10;&#10;Description automatically generated">
            <a:extLst>
              <a:ext uri="{FF2B5EF4-FFF2-40B4-BE49-F238E27FC236}">
                <a16:creationId xmlns:a16="http://schemas.microsoft.com/office/drawing/2014/main" id="{478B7538-2F64-3CF0-689A-43AA4110A2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573" y="932355"/>
            <a:ext cx="815320" cy="793026"/>
          </a:xfrm>
          <a:prstGeom prst="rect">
            <a:avLst/>
          </a:prstGeom>
        </p:spPr>
      </p:pic>
      <p:pic>
        <p:nvPicPr>
          <p:cNvPr id="22" name="Picture 21" descr="A blue hexagon with white text and arrow&#10;&#10;Description automatically generated">
            <a:extLst>
              <a:ext uri="{FF2B5EF4-FFF2-40B4-BE49-F238E27FC236}">
                <a16:creationId xmlns:a16="http://schemas.microsoft.com/office/drawing/2014/main" id="{084ABF28-6164-4ABB-91D6-EADA6B679F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692" y="1039953"/>
            <a:ext cx="704389" cy="682377"/>
          </a:xfrm>
          <a:prstGeom prst="rect">
            <a:avLst/>
          </a:prstGeom>
        </p:spPr>
      </p:pic>
      <p:pic>
        <p:nvPicPr>
          <p:cNvPr id="23" name="Picture 22" descr="A blue hexagon with white text and a white cube&#10;&#10;Description automatically generated">
            <a:extLst>
              <a:ext uri="{FF2B5EF4-FFF2-40B4-BE49-F238E27FC236}">
                <a16:creationId xmlns:a16="http://schemas.microsoft.com/office/drawing/2014/main" id="{4808EFBB-1527-8FCC-DEC5-124A733CEA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982" y="1684458"/>
            <a:ext cx="527317" cy="510838"/>
          </a:xfrm>
          <a:prstGeom prst="rect">
            <a:avLst/>
          </a:prstGeom>
        </p:spPr>
      </p:pic>
      <p:pic>
        <p:nvPicPr>
          <p:cNvPr id="24" name="Picture 23" descr="A blue hexagon with white text and a white cube&#10;&#10;Description automatically generated">
            <a:extLst>
              <a:ext uri="{FF2B5EF4-FFF2-40B4-BE49-F238E27FC236}">
                <a16:creationId xmlns:a16="http://schemas.microsoft.com/office/drawing/2014/main" id="{2FFE9E3A-9BA0-4ACB-C6B0-6B338F0ABF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382" y="1836858"/>
            <a:ext cx="527317" cy="510838"/>
          </a:xfrm>
          <a:prstGeom prst="rect">
            <a:avLst/>
          </a:prstGeom>
        </p:spPr>
      </p:pic>
      <p:pic>
        <p:nvPicPr>
          <p:cNvPr id="25" name="Picture 24" descr="A blue hexagon with white text and a white cube&#10;&#10;Description automatically generated">
            <a:extLst>
              <a:ext uri="{FF2B5EF4-FFF2-40B4-BE49-F238E27FC236}">
                <a16:creationId xmlns:a16="http://schemas.microsoft.com/office/drawing/2014/main" id="{6D10D665-FB41-B7C7-18B4-BCB8E1355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782" y="1989258"/>
            <a:ext cx="527317" cy="510838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79049FB-6DD7-5EE1-FC42-E6DE2A84EDB7}"/>
              </a:ext>
            </a:extLst>
          </p:cNvPr>
          <p:cNvCxnSpPr>
            <a:cxnSpLocks/>
            <a:stCxn id="10" idx="4"/>
            <a:endCxn id="12" idx="0"/>
          </p:cNvCxnSpPr>
          <p:nvPr/>
        </p:nvCxnSpPr>
        <p:spPr>
          <a:xfrm flipV="1">
            <a:off x="2755375" y="1092877"/>
            <a:ext cx="1540606" cy="11971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C7DCDA6-09A7-6C39-4A64-6E7354A1C183}"/>
              </a:ext>
            </a:extLst>
          </p:cNvPr>
          <p:cNvCxnSpPr>
            <a:cxnSpLocks/>
          </p:cNvCxnSpPr>
          <p:nvPr/>
        </p:nvCxnSpPr>
        <p:spPr>
          <a:xfrm flipV="1">
            <a:off x="4606919" y="1520180"/>
            <a:ext cx="629094" cy="1465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5754B76-7802-C299-A041-CB47B7C38A72}"/>
              </a:ext>
            </a:extLst>
          </p:cNvPr>
          <p:cNvSpPr/>
          <p:nvPr/>
        </p:nvSpPr>
        <p:spPr>
          <a:xfrm>
            <a:off x="7822122" y="3678079"/>
            <a:ext cx="2125784" cy="26541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06F6D0-86A6-AB6C-C380-12BF03093122}"/>
              </a:ext>
            </a:extLst>
          </p:cNvPr>
          <p:cNvSpPr/>
          <p:nvPr/>
        </p:nvSpPr>
        <p:spPr>
          <a:xfrm>
            <a:off x="5758861" y="3678079"/>
            <a:ext cx="2125784" cy="26541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11AD85-EE9E-35C5-14FD-7E1B1EA1B889}"/>
              </a:ext>
            </a:extLst>
          </p:cNvPr>
          <p:cNvSpPr/>
          <p:nvPr/>
        </p:nvSpPr>
        <p:spPr>
          <a:xfrm>
            <a:off x="3707322" y="3678079"/>
            <a:ext cx="2125784" cy="26541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E0B46C-EBFB-5FCD-6171-D51E887C2284}"/>
              </a:ext>
            </a:extLst>
          </p:cNvPr>
          <p:cNvSpPr txBox="1"/>
          <p:nvPr/>
        </p:nvSpPr>
        <p:spPr>
          <a:xfrm>
            <a:off x="4815930" y="3810977"/>
            <a:ext cx="4092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Kubernetes cluster 2</a:t>
            </a:r>
          </a:p>
        </p:txBody>
      </p:sp>
      <p:pic>
        <p:nvPicPr>
          <p:cNvPr id="21" name="Picture 20" descr="A green hexagon with white outline and squares&#10;&#10;Description automatically generated">
            <a:extLst>
              <a:ext uri="{FF2B5EF4-FFF2-40B4-BE49-F238E27FC236}">
                <a16:creationId xmlns:a16="http://schemas.microsoft.com/office/drawing/2014/main" id="{8862B54D-623B-86FB-58D1-99D59E000C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687" y="4406704"/>
            <a:ext cx="1118588" cy="13562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" name="Picture 25" descr="A blue hexagon with white outline and a circular object&#10;&#10;Description automatically generated">
            <a:extLst>
              <a:ext uri="{FF2B5EF4-FFF2-40B4-BE49-F238E27FC236}">
                <a16:creationId xmlns:a16="http://schemas.microsoft.com/office/drawing/2014/main" id="{D3F94DD2-A7AA-6827-F266-72233E1DD2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029" y="4334968"/>
            <a:ext cx="815320" cy="793026"/>
          </a:xfrm>
          <a:prstGeom prst="rect">
            <a:avLst/>
          </a:prstGeom>
        </p:spPr>
      </p:pic>
      <p:pic>
        <p:nvPicPr>
          <p:cNvPr id="33" name="Picture 32" descr="A blue hexagon with white text and arrow&#10;&#10;Description automatically generated">
            <a:extLst>
              <a:ext uri="{FF2B5EF4-FFF2-40B4-BE49-F238E27FC236}">
                <a16:creationId xmlns:a16="http://schemas.microsoft.com/office/drawing/2014/main" id="{B265F4C6-00CA-1A35-4274-7A611A4A23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085" y="4364445"/>
            <a:ext cx="704389" cy="682377"/>
          </a:xfrm>
          <a:prstGeom prst="rect">
            <a:avLst/>
          </a:prstGeom>
        </p:spPr>
      </p:pic>
      <p:pic>
        <p:nvPicPr>
          <p:cNvPr id="34" name="Picture 33" descr="A blue hexagon with white text and a white cube&#10;&#10;Description automatically generated">
            <a:extLst>
              <a:ext uri="{FF2B5EF4-FFF2-40B4-BE49-F238E27FC236}">
                <a16:creationId xmlns:a16="http://schemas.microsoft.com/office/drawing/2014/main" id="{4B4036DF-BF94-C4DC-5D21-AF3387D0A3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375" y="4954676"/>
            <a:ext cx="527317" cy="510838"/>
          </a:xfrm>
          <a:prstGeom prst="rect">
            <a:avLst/>
          </a:prstGeom>
        </p:spPr>
      </p:pic>
      <p:pic>
        <p:nvPicPr>
          <p:cNvPr id="36" name="Picture 35" descr="A blue hexagon with white text and a white cube&#10;&#10;Description automatically generated">
            <a:extLst>
              <a:ext uri="{FF2B5EF4-FFF2-40B4-BE49-F238E27FC236}">
                <a16:creationId xmlns:a16="http://schemas.microsoft.com/office/drawing/2014/main" id="{D3A58829-64FF-C6CD-5F23-ECCB913DD0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775" y="5161350"/>
            <a:ext cx="527317" cy="510838"/>
          </a:xfrm>
          <a:prstGeom prst="rect">
            <a:avLst/>
          </a:prstGeom>
        </p:spPr>
      </p:pic>
      <p:pic>
        <p:nvPicPr>
          <p:cNvPr id="37" name="Picture 36" descr="A blue hexagon with white text and a white cube&#10;&#10;Description automatically generated">
            <a:extLst>
              <a:ext uri="{FF2B5EF4-FFF2-40B4-BE49-F238E27FC236}">
                <a16:creationId xmlns:a16="http://schemas.microsoft.com/office/drawing/2014/main" id="{453FAA01-E82D-872D-DE5D-B4D2166142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175" y="5313750"/>
            <a:ext cx="527317" cy="510838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215B152-0927-6AB1-C5A5-6D33BCE61DB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4613572" y="4731481"/>
            <a:ext cx="512457" cy="145844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blue hexagon with white text and a white cube&#10;&#10;Description automatically generated">
            <a:extLst>
              <a:ext uri="{FF2B5EF4-FFF2-40B4-BE49-F238E27FC236}">
                <a16:creationId xmlns:a16="http://schemas.microsoft.com/office/drawing/2014/main" id="{AC344348-5595-6863-DDFF-0B921B1CD0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456" y="5006232"/>
            <a:ext cx="605524" cy="586601"/>
          </a:xfrm>
          <a:prstGeom prst="rect">
            <a:avLst/>
          </a:prstGeom>
        </p:spPr>
      </p:pic>
      <p:pic>
        <p:nvPicPr>
          <p:cNvPr id="42" name="Picture 41" descr="A blue hexagon with white text and a white cube&#10;&#10;Description automatically generated">
            <a:extLst>
              <a:ext uri="{FF2B5EF4-FFF2-40B4-BE49-F238E27FC236}">
                <a16:creationId xmlns:a16="http://schemas.microsoft.com/office/drawing/2014/main" id="{3DB03B35-6D86-F411-6870-856CF305DF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239" y="5163708"/>
            <a:ext cx="605524" cy="586601"/>
          </a:xfrm>
          <a:prstGeom prst="rect">
            <a:avLst/>
          </a:prstGeom>
        </p:spPr>
      </p:pic>
      <p:pic>
        <p:nvPicPr>
          <p:cNvPr id="43" name="Picture 42" descr="A blue hexagon with white text and a white cube&#10;&#10;Description automatically generated">
            <a:extLst>
              <a:ext uri="{FF2B5EF4-FFF2-40B4-BE49-F238E27FC236}">
                <a16:creationId xmlns:a16="http://schemas.microsoft.com/office/drawing/2014/main" id="{0C160765-DD34-4ED4-2276-A0189EC4A2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653" y="5402142"/>
            <a:ext cx="588735" cy="570337"/>
          </a:xfrm>
          <a:prstGeom prst="rect">
            <a:avLst/>
          </a:prstGeom>
        </p:spPr>
      </p:pic>
      <p:pic>
        <p:nvPicPr>
          <p:cNvPr id="44" name="Picture 43" descr="A blue hexagon with white text and a white cube&#10;&#10;Description automatically generated">
            <a:extLst>
              <a:ext uri="{FF2B5EF4-FFF2-40B4-BE49-F238E27FC236}">
                <a16:creationId xmlns:a16="http://schemas.microsoft.com/office/drawing/2014/main" id="{49CDA98B-3C43-E24C-73E9-4397ACC893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737" y="1640489"/>
            <a:ext cx="605524" cy="586601"/>
          </a:xfrm>
          <a:prstGeom prst="rect">
            <a:avLst/>
          </a:prstGeom>
        </p:spPr>
      </p:pic>
      <p:pic>
        <p:nvPicPr>
          <p:cNvPr id="45" name="Picture 44" descr="A blue hexagon with white text and a white cube&#10;&#10;Description automatically generated">
            <a:extLst>
              <a:ext uri="{FF2B5EF4-FFF2-40B4-BE49-F238E27FC236}">
                <a16:creationId xmlns:a16="http://schemas.microsoft.com/office/drawing/2014/main" id="{00EC3E8C-75AD-B41F-D0F3-FEF02C127F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520" y="1797965"/>
            <a:ext cx="605524" cy="586601"/>
          </a:xfrm>
          <a:prstGeom prst="rect">
            <a:avLst/>
          </a:prstGeom>
        </p:spPr>
      </p:pic>
      <p:pic>
        <p:nvPicPr>
          <p:cNvPr id="46" name="Picture 45" descr="A blue hexagon with white text and a white cube&#10;&#10;Description automatically generated">
            <a:extLst>
              <a:ext uri="{FF2B5EF4-FFF2-40B4-BE49-F238E27FC236}">
                <a16:creationId xmlns:a16="http://schemas.microsoft.com/office/drawing/2014/main" id="{BF88F558-8D09-3AE5-7331-B3E8B48037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934" y="2036399"/>
            <a:ext cx="588735" cy="57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12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50"/>
                            </p:stCondLst>
                            <p:childTnLst>
                              <p:par>
                                <p:cTn id="8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250"/>
                            </p:stCondLst>
                            <p:childTnLst>
                              <p:par>
                                <p:cTn id="129" presetID="22" presetClass="entr" presetSubtype="4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2" grpId="0"/>
      <p:bldP spid="13" grpId="0"/>
      <p:bldP spid="9" grpId="0" animBg="1"/>
      <p:bldP spid="11" grpId="0" animBg="1"/>
      <p:bldP spid="15" grpId="0" animBg="1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75068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0"/>
          <p:cNvSpPr txBox="1">
            <a:spLocks noGrp="1"/>
          </p:cNvSpPr>
          <p:nvPr>
            <p:ph type="title"/>
          </p:nvPr>
        </p:nvSpPr>
        <p:spPr>
          <a:xfrm>
            <a:off x="0" y="2240"/>
            <a:ext cx="12192000" cy="1142530"/>
          </a:xfrm>
          <a:prstGeom prst="rect">
            <a:avLst/>
          </a:prstGeom>
          <a:solidFill>
            <a:srgbClr val="7030A0"/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5500" dirty="0">
                <a:solidFill>
                  <a:schemeClr val="bg1"/>
                </a:solidFill>
              </a:rPr>
              <a:t>Agenda</a:t>
            </a:r>
            <a:r>
              <a:rPr lang="en" sz="5500" dirty="0"/>
              <a:t> </a:t>
            </a:r>
            <a:endParaRPr sz="5500" dirty="0"/>
          </a:p>
        </p:txBody>
      </p:sp>
      <p:sp>
        <p:nvSpPr>
          <p:cNvPr id="384" name="Google Shape;384;p40"/>
          <p:cNvSpPr txBox="1">
            <a:spLocks noGrp="1"/>
          </p:cNvSpPr>
          <p:nvPr>
            <p:ph type="subTitle" idx="1"/>
          </p:nvPr>
        </p:nvSpPr>
        <p:spPr>
          <a:xfrm>
            <a:off x="35332" y="1998228"/>
            <a:ext cx="3190443" cy="114253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67" dirty="0"/>
              <a:t>What is a StatefulSet?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/>
              <a:t>Key Features</a:t>
            </a:r>
            <a:endParaRPr lang="en-US" sz="1667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sz="1667" dirty="0"/>
          </a:p>
        </p:txBody>
      </p:sp>
      <p:sp>
        <p:nvSpPr>
          <p:cNvPr id="385" name="Google Shape;385;p40"/>
          <p:cNvSpPr txBox="1">
            <a:spLocks noGrp="1"/>
          </p:cNvSpPr>
          <p:nvPr>
            <p:ph type="subTitle" idx="2"/>
          </p:nvPr>
        </p:nvSpPr>
        <p:spPr>
          <a:xfrm>
            <a:off x="2854037" y="1986816"/>
            <a:ext cx="4971802" cy="162664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67" dirty="0"/>
              <a:t>Headless Service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67" dirty="0"/>
              <a:t>Difference between StatefulSet and Deployment?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67" dirty="0"/>
              <a:t>When to use StatefulSet (use case)?</a:t>
            </a:r>
            <a:endParaRPr dirty="0"/>
          </a:p>
        </p:txBody>
      </p:sp>
      <p:sp>
        <p:nvSpPr>
          <p:cNvPr id="386" name="Google Shape;386;p40"/>
          <p:cNvSpPr txBox="1">
            <a:spLocks noGrp="1"/>
          </p:cNvSpPr>
          <p:nvPr>
            <p:ph type="subTitle" idx="3"/>
          </p:nvPr>
        </p:nvSpPr>
        <p:spPr>
          <a:xfrm>
            <a:off x="8171140" y="1914721"/>
            <a:ext cx="4669266" cy="160382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67" dirty="0"/>
              <a:t>Pod Template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67" dirty="0"/>
              <a:t>Volume Claim Templates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67" dirty="0"/>
              <a:t>Headless Services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67" dirty="0"/>
              <a:t>Storage Classes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67" dirty="0"/>
              <a:t>Labels and Selectors</a:t>
            </a:r>
            <a:endParaRPr dirty="0"/>
          </a:p>
        </p:txBody>
      </p:sp>
      <p:sp>
        <p:nvSpPr>
          <p:cNvPr id="387" name="Google Shape;387;p40"/>
          <p:cNvSpPr txBox="1">
            <a:spLocks noGrp="1"/>
          </p:cNvSpPr>
          <p:nvPr>
            <p:ph type="subTitle" idx="4"/>
          </p:nvPr>
        </p:nvSpPr>
        <p:spPr>
          <a:xfrm>
            <a:off x="-39911" y="4103520"/>
            <a:ext cx="3190443" cy="123443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67" dirty="0"/>
              <a:t>Basic StatefulSet Configuration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67" dirty="0"/>
              <a:t>Advance configuration</a:t>
            </a:r>
            <a:endParaRPr sz="1667" dirty="0"/>
          </a:p>
        </p:txBody>
      </p:sp>
      <p:sp>
        <p:nvSpPr>
          <p:cNvPr id="389" name="Google Shape;389;p40"/>
          <p:cNvSpPr txBox="1">
            <a:spLocks noGrp="1"/>
          </p:cNvSpPr>
          <p:nvPr>
            <p:ph type="subTitle" idx="6"/>
          </p:nvPr>
        </p:nvSpPr>
        <p:spPr>
          <a:xfrm>
            <a:off x="3258038" y="4033180"/>
            <a:ext cx="3012133" cy="123443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67" dirty="0"/>
              <a:t>Manual Scaling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67" dirty="0"/>
              <a:t>Scale Down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67" dirty="0"/>
              <a:t>Automatic Scaling</a:t>
            </a:r>
          </a:p>
        </p:txBody>
      </p:sp>
      <p:sp>
        <p:nvSpPr>
          <p:cNvPr id="390" name="Google Shape;390;p40"/>
          <p:cNvSpPr txBox="1">
            <a:spLocks noGrp="1"/>
          </p:cNvSpPr>
          <p:nvPr>
            <p:ph type="subTitle" idx="7"/>
          </p:nvPr>
        </p:nvSpPr>
        <p:spPr>
          <a:xfrm>
            <a:off x="110575" y="1311629"/>
            <a:ext cx="3115200" cy="6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/>
            <a:r>
              <a:rPr lang="en-US" dirty="0"/>
              <a:t>Introduction</a:t>
            </a:r>
            <a:endParaRPr dirty="0"/>
          </a:p>
        </p:txBody>
      </p:sp>
      <p:sp>
        <p:nvSpPr>
          <p:cNvPr id="391" name="Google Shape;391;p40"/>
          <p:cNvSpPr txBox="1">
            <a:spLocks noGrp="1"/>
          </p:cNvSpPr>
          <p:nvPr>
            <p:ph type="subTitle" idx="8"/>
          </p:nvPr>
        </p:nvSpPr>
        <p:spPr>
          <a:xfrm>
            <a:off x="3150532" y="1300879"/>
            <a:ext cx="4253128" cy="6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/>
            <a:r>
              <a:rPr lang="en-US" dirty="0"/>
              <a:t>Different then Deployment</a:t>
            </a:r>
            <a:endParaRPr dirty="0"/>
          </a:p>
        </p:txBody>
      </p:sp>
      <p:sp>
        <p:nvSpPr>
          <p:cNvPr id="392" name="Google Shape;392;p40"/>
          <p:cNvSpPr txBox="1">
            <a:spLocks noGrp="1"/>
          </p:cNvSpPr>
          <p:nvPr>
            <p:ph type="subTitle" idx="9"/>
          </p:nvPr>
        </p:nvSpPr>
        <p:spPr>
          <a:xfrm>
            <a:off x="8248600" y="1322009"/>
            <a:ext cx="3115200" cy="6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/>
            <a:r>
              <a:rPr lang="en-US" dirty="0"/>
              <a:t>Components</a:t>
            </a:r>
          </a:p>
        </p:txBody>
      </p:sp>
      <p:sp>
        <p:nvSpPr>
          <p:cNvPr id="393" name="Google Shape;393;p40"/>
          <p:cNvSpPr txBox="1">
            <a:spLocks noGrp="1"/>
          </p:cNvSpPr>
          <p:nvPr>
            <p:ph type="subTitle" idx="13"/>
          </p:nvPr>
        </p:nvSpPr>
        <p:spPr>
          <a:xfrm>
            <a:off x="35332" y="3514907"/>
            <a:ext cx="3115200" cy="6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/>
            <a:r>
              <a:rPr lang="en-US" dirty="0"/>
              <a:t>Implementation</a:t>
            </a:r>
          </a:p>
        </p:txBody>
      </p:sp>
      <p:sp>
        <p:nvSpPr>
          <p:cNvPr id="395" name="Google Shape;395;p40"/>
          <p:cNvSpPr txBox="1">
            <a:spLocks noGrp="1"/>
          </p:cNvSpPr>
          <p:nvPr>
            <p:ph type="subTitle" idx="15"/>
          </p:nvPr>
        </p:nvSpPr>
        <p:spPr>
          <a:xfrm>
            <a:off x="3325690" y="3585186"/>
            <a:ext cx="3115200" cy="54660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/>
            <a:r>
              <a:rPr lang="en-US" sz="2800" dirty="0"/>
              <a:t> </a:t>
            </a:r>
            <a:r>
              <a:rPr lang="en-US" dirty="0"/>
              <a:t>Scaling Operations</a:t>
            </a:r>
          </a:p>
        </p:txBody>
      </p:sp>
      <p:sp>
        <p:nvSpPr>
          <p:cNvPr id="396" name="Google Shape;396;p40"/>
          <p:cNvSpPr txBox="1">
            <a:spLocks noGrp="1"/>
          </p:cNvSpPr>
          <p:nvPr>
            <p:ph type="sldNum" idx="12"/>
          </p:nvPr>
        </p:nvSpPr>
        <p:spPr>
          <a:xfrm>
            <a:off x="10998000" y="6144668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/>
          </a:p>
        </p:txBody>
      </p:sp>
      <p:sp>
        <p:nvSpPr>
          <p:cNvPr id="3" name="Google Shape;389;p40">
            <a:extLst>
              <a:ext uri="{FF2B5EF4-FFF2-40B4-BE49-F238E27FC236}">
                <a16:creationId xmlns:a16="http://schemas.microsoft.com/office/drawing/2014/main" id="{89AC4F0D-A1D3-1778-0B6B-B5DF317E3F7E}"/>
              </a:ext>
            </a:extLst>
          </p:cNvPr>
          <p:cNvSpPr txBox="1">
            <a:spLocks/>
          </p:cNvSpPr>
          <p:nvPr/>
        </p:nvSpPr>
        <p:spPr>
          <a:xfrm>
            <a:off x="8345405" y="4208755"/>
            <a:ext cx="2399782" cy="1250895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342900" lvl="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67" dirty="0"/>
              <a:t>Blue/Green Strategy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67" dirty="0"/>
              <a:t>canary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67" dirty="0"/>
              <a:t>rolling</a:t>
            </a:r>
          </a:p>
          <a:p>
            <a:pPr marL="0" indent="0"/>
            <a:endParaRPr lang="fr-FR" sz="1667" dirty="0"/>
          </a:p>
        </p:txBody>
      </p:sp>
      <p:sp>
        <p:nvSpPr>
          <p:cNvPr id="2" name="Google Shape;395;p40">
            <a:extLst>
              <a:ext uri="{FF2B5EF4-FFF2-40B4-BE49-F238E27FC236}">
                <a16:creationId xmlns:a16="http://schemas.microsoft.com/office/drawing/2014/main" id="{A86C0CA0-9282-5F08-AA2F-C5307042B049}"/>
              </a:ext>
            </a:extLst>
          </p:cNvPr>
          <p:cNvSpPr txBox="1">
            <a:spLocks/>
          </p:cNvSpPr>
          <p:nvPr/>
        </p:nvSpPr>
        <p:spPr>
          <a:xfrm>
            <a:off x="8171140" y="3613461"/>
            <a:ext cx="4047070" cy="546609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667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 kern="1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marL="1143000" lvl="2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 kern="1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marL="1600200" lvl="3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 kern="1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marL="2057400" lvl="4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 kern="1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marL="2514600" lvl="5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 kern="1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marL="2971800" lvl="6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 kern="1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marL="3429000" lvl="7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 kern="1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marL="3886200" lvl="8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3200" kern="1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>
            <a:pPr marL="0" indent="0"/>
            <a:r>
              <a:rPr lang="en-US" sz="2800" dirty="0"/>
              <a:t>Updates and Upgrades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81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02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1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82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383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644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61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41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02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4" grpId="0" uiExpand="1" build="p"/>
      <p:bldP spid="386" grpId="0" uiExpand="1" build="p"/>
      <p:bldP spid="387" grpId="0" uiExpand="1" build="p"/>
      <p:bldP spid="389" grpId="0" uiExpand="1" build="p"/>
      <p:bldP spid="390" grpId="0" build="p"/>
      <p:bldP spid="391" grpId="0" build="p"/>
      <p:bldP spid="392" grpId="0" build="p"/>
      <p:bldP spid="393" grpId="0" build="p"/>
      <p:bldP spid="395" grpId="0" build="p"/>
      <p:bldP spid="3" grpId="0"/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01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465302" y="3160928"/>
              <a:ext cx="9467386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5400" dirty="0"/>
                <a:t>What is a StatefulSet?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262635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1960E1-40CD-1A72-FC63-8E154AF5A49D}"/>
              </a:ext>
            </a:extLst>
          </p:cNvPr>
          <p:cNvSpPr txBox="1"/>
          <p:nvPr/>
        </p:nvSpPr>
        <p:spPr>
          <a:xfrm>
            <a:off x="117230" y="182657"/>
            <a:ext cx="37670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What is a StatefulSet?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1C4653-7C12-18C2-C793-E6293438C9D7}"/>
              </a:ext>
            </a:extLst>
          </p:cNvPr>
          <p:cNvSpPr txBox="1"/>
          <p:nvPr/>
        </p:nvSpPr>
        <p:spPr>
          <a:xfrm>
            <a:off x="117230" y="705877"/>
            <a:ext cx="12074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 </a:t>
            </a:r>
            <a:r>
              <a:rPr lang="en-US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StatefulSet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is a Kubernetes resource designed to manage stateful applications.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498350-CA54-6C44-516B-7E7A32987A32}"/>
              </a:ext>
            </a:extLst>
          </p:cNvPr>
          <p:cNvSpPr txBox="1"/>
          <p:nvPr/>
        </p:nvSpPr>
        <p:spPr>
          <a:xfrm>
            <a:off x="1438030" y="1598429"/>
            <a:ext cx="98099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stateful application is one that maintains the state of its interactions over time. This means that the application keeps track of user sessions, data, and other contextual information between requests.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87EFC1-C536-330E-8062-998FA1E1450F}"/>
              </a:ext>
            </a:extLst>
          </p:cNvPr>
          <p:cNvSpPr txBox="1"/>
          <p:nvPr/>
        </p:nvSpPr>
        <p:spPr>
          <a:xfrm>
            <a:off x="1438029" y="2443981"/>
            <a:ext cx="83895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example: </a:t>
            </a:r>
          </a:p>
          <a:p>
            <a:r>
              <a:rPr lang="en-US" dirty="0">
                <a:solidFill>
                  <a:schemeClr val="bg1"/>
                </a:solidFill>
              </a:rPr>
              <a:t>    Online shopping platforms that remember items in a user's cart.</a:t>
            </a:r>
          </a:p>
          <a:p>
            <a:r>
              <a:rPr lang="en-US" dirty="0">
                <a:solidFill>
                  <a:schemeClr val="bg1"/>
                </a:solidFill>
              </a:rPr>
              <a:t>    Social media applications that keep track of user preferences and interactions.</a:t>
            </a:r>
          </a:p>
        </p:txBody>
      </p:sp>
    </p:spTree>
    <p:extLst>
      <p:ext uri="{BB962C8B-B14F-4D97-AF65-F5344CB8AC3E}">
        <p14:creationId xmlns:p14="http://schemas.microsoft.com/office/powerpoint/2010/main" val="34970803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character holding a computer&#10;&#10;Description automatically generated">
            <a:extLst>
              <a:ext uri="{FF2B5EF4-FFF2-40B4-BE49-F238E27FC236}">
                <a16:creationId xmlns:a16="http://schemas.microsoft.com/office/drawing/2014/main" id="{130CDE27-0235-00A0-788E-481787876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521" y="1411493"/>
            <a:ext cx="1757082" cy="175708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A4C3F9D-F25F-7EC4-AF8D-2CED4FE039ED}"/>
              </a:ext>
            </a:extLst>
          </p:cNvPr>
          <p:cNvCxnSpPr>
            <a:cxnSpLocks/>
            <a:stCxn id="3" idx="0"/>
            <a:endCxn id="32" idx="1"/>
          </p:cNvCxnSpPr>
          <p:nvPr/>
        </p:nvCxnSpPr>
        <p:spPr>
          <a:xfrm>
            <a:off x="730020" y="1411493"/>
            <a:ext cx="1664511" cy="482436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90D9D19-AC46-39DD-391B-0E468E0919F9}"/>
              </a:ext>
            </a:extLst>
          </p:cNvPr>
          <p:cNvCxnSpPr>
            <a:cxnSpLocks/>
            <a:stCxn id="3" idx="2"/>
            <a:endCxn id="32" idx="1"/>
          </p:cNvCxnSpPr>
          <p:nvPr/>
        </p:nvCxnSpPr>
        <p:spPr>
          <a:xfrm flipV="1">
            <a:off x="730020" y="1893929"/>
            <a:ext cx="1664511" cy="1274646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57C5DF-91D4-F349-0F89-411737CEAD33}"/>
              </a:ext>
            </a:extLst>
          </p:cNvPr>
          <p:cNvGrpSpPr/>
          <p:nvPr/>
        </p:nvGrpSpPr>
        <p:grpSpPr>
          <a:xfrm>
            <a:off x="4545267" y="642372"/>
            <a:ext cx="1896035" cy="1842107"/>
            <a:chOff x="3982569" y="542505"/>
            <a:chExt cx="3021107" cy="2926697"/>
          </a:xfrm>
        </p:grpSpPr>
        <p:pic>
          <p:nvPicPr>
            <p:cNvPr id="7" name="Picture 6" descr="A blue hexagon with white text and a white cube&#10;&#10;Description automatically generated">
              <a:extLst>
                <a:ext uri="{FF2B5EF4-FFF2-40B4-BE49-F238E27FC236}">
                  <a16:creationId xmlns:a16="http://schemas.microsoft.com/office/drawing/2014/main" id="{F35CC764-3B4E-0A9E-7BF5-7045CBAA6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2569" y="542505"/>
              <a:ext cx="3021107" cy="2926697"/>
            </a:xfrm>
            <a:prstGeom prst="rect">
              <a:avLst/>
            </a:prstGeom>
          </p:spPr>
        </p:pic>
        <p:pic>
          <p:nvPicPr>
            <p:cNvPr id="1026" name="Picture 2" descr="website marketing modern icon illustration png">
              <a:hlinkClick r:id="rId4" tooltip="website marketing modern icon illustration"/>
              <a:extLst>
                <a:ext uri="{FF2B5EF4-FFF2-40B4-BE49-F238E27FC236}">
                  <a16:creationId xmlns:a16="http://schemas.microsoft.com/office/drawing/2014/main" id="{569C6680-2802-A80E-C751-515E1BF62F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0622" y="85613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5697376-FB9A-36B7-08B3-261ED445BA9C}"/>
              </a:ext>
            </a:extLst>
          </p:cNvPr>
          <p:cNvGrpSpPr/>
          <p:nvPr/>
        </p:nvGrpSpPr>
        <p:grpSpPr>
          <a:xfrm>
            <a:off x="4482514" y="3317500"/>
            <a:ext cx="2095501" cy="2071126"/>
            <a:chOff x="4717674" y="3929972"/>
            <a:chExt cx="3193677" cy="3093875"/>
          </a:xfrm>
        </p:grpSpPr>
        <p:pic>
          <p:nvPicPr>
            <p:cNvPr id="8" name="Picture 7" descr="A blue hexagon with white text and a white cube&#10;&#10;Description automatically generated">
              <a:extLst>
                <a:ext uri="{FF2B5EF4-FFF2-40B4-BE49-F238E27FC236}">
                  <a16:creationId xmlns:a16="http://schemas.microsoft.com/office/drawing/2014/main" id="{C2BFEC11-E049-4C55-A848-0C9BDDBFE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7674" y="3929972"/>
              <a:ext cx="3193677" cy="3093875"/>
            </a:xfrm>
            <a:prstGeom prst="rect">
              <a:avLst/>
            </a:prstGeom>
          </p:spPr>
        </p:pic>
        <p:pic>
          <p:nvPicPr>
            <p:cNvPr id="1028" name="Picture 4" descr="website marketing modern icon illustration png">
              <a:hlinkClick r:id="rId4" tooltip="website marketing modern icon illustration"/>
              <a:extLst>
                <a:ext uri="{FF2B5EF4-FFF2-40B4-BE49-F238E27FC236}">
                  <a16:creationId xmlns:a16="http://schemas.microsoft.com/office/drawing/2014/main" id="{CF52B778-E410-CCC2-63EA-0265D3A894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176" y="4232532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84A2B068-7018-49BE-C33F-B65189D7CFB2}"/>
              </a:ext>
            </a:extLst>
          </p:cNvPr>
          <p:cNvSpPr/>
          <p:nvPr/>
        </p:nvSpPr>
        <p:spPr>
          <a:xfrm>
            <a:off x="4372697" y="385482"/>
            <a:ext cx="2332903" cy="576430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SQL 3D Icon png">
            <a:hlinkClick r:id="rId6" tooltip="SQL 3D Icon"/>
            <a:extLst>
              <a:ext uri="{FF2B5EF4-FFF2-40B4-BE49-F238E27FC236}">
                <a16:creationId xmlns:a16="http://schemas.microsoft.com/office/drawing/2014/main" id="{A7149C0B-A36E-0FC5-3FB1-0585597CB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207" y="1480960"/>
            <a:ext cx="3071364" cy="307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EBFED98-6A12-8CF5-FC6F-C23674C1EC61}"/>
              </a:ext>
            </a:extLst>
          </p:cNvPr>
          <p:cNvCxnSpPr>
            <a:cxnSpLocks/>
            <a:stCxn id="7" idx="3"/>
            <a:endCxn id="1030" idx="1"/>
          </p:cNvCxnSpPr>
          <p:nvPr/>
        </p:nvCxnSpPr>
        <p:spPr>
          <a:xfrm>
            <a:off x="6441302" y="1563426"/>
            <a:ext cx="2089905" cy="1453216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B7B1D95-89B7-B806-16DF-FD831ABBD809}"/>
              </a:ext>
            </a:extLst>
          </p:cNvPr>
          <p:cNvCxnSpPr>
            <a:cxnSpLocks/>
            <a:stCxn id="8" idx="3"/>
            <a:endCxn id="1030" idx="1"/>
          </p:cNvCxnSpPr>
          <p:nvPr/>
        </p:nvCxnSpPr>
        <p:spPr>
          <a:xfrm flipV="1">
            <a:off x="6578015" y="3016642"/>
            <a:ext cx="1953192" cy="1336421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28676FBB-1624-10E1-28C9-4E296FB94361}"/>
              </a:ext>
            </a:extLst>
          </p:cNvPr>
          <p:cNvSpPr/>
          <p:nvPr/>
        </p:nvSpPr>
        <p:spPr>
          <a:xfrm>
            <a:off x="8767482" y="1004047"/>
            <a:ext cx="1918447" cy="3944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Maintain state</a:t>
            </a:r>
          </a:p>
        </p:txBody>
      </p:sp>
      <p:pic>
        <p:nvPicPr>
          <p:cNvPr id="32" name="Picture 31" descr="A blue hexagon with white text and white text&#10;&#10;Description automatically generated">
            <a:extLst>
              <a:ext uri="{FF2B5EF4-FFF2-40B4-BE49-F238E27FC236}">
                <a16:creationId xmlns:a16="http://schemas.microsoft.com/office/drawing/2014/main" id="{D20C014A-853C-E310-7B29-7C74A9A5B4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531" y="1303379"/>
            <a:ext cx="1219200" cy="1181100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399CB8A-FB12-3410-AE5E-EFF4F59656B2}"/>
              </a:ext>
            </a:extLst>
          </p:cNvPr>
          <p:cNvCxnSpPr>
            <a:cxnSpLocks/>
            <a:stCxn id="32" idx="3"/>
            <a:endCxn id="7" idx="1"/>
          </p:cNvCxnSpPr>
          <p:nvPr/>
        </p:nvCxnSpPr>
        <p:spPr>
          <a:xfrm flipV="1">
            <a:off x="3613731" y="1563426"/>
            <a:ext cx="931536" cy="330503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65A4C5F-3A51-195C-9F71-72362053E9D3}"/>
              </a:ext>
            </a:extLst>
          </p:cNvPr>
          <p:cNvCxnSpPr>
            <a:cxnSpLocks/>
            <a:stCxn id="32" idx="2"/>
            <a:endCxn id="8" idx="1"/>
          </p:cNvCxnSpPr>
          <p:nvPr/>
        </p:nvCxnSpPr>
        <p:spPr>
          <a:xfrm>
            <a:off x="3004131" y="2484479"/>
            <a:ext cx="1478383" cy="1868584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9D6C27AC-18E9-8A70-6000-75DFFD29AF8B}"/>
              </a:ext>
            </a:extLst>
          </p:cNvPr>
          <p:cNvSpPr/>
          <p:nvPr/>
        </p:nvSpPr>
        <p:spPr>
          <a:xfrm>
            <a:off x="4372697" y="11217"/>
            <a:ext cx="1918447" cy="3944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stateless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880F79-1F3E-6A02-16BB-679E4CD159FE}"/>
              </a:ext>
            </a:extLst>
          </p:cNvPr>
          <p:cNvSpPr txBox="1"/>
          <p:nvPr/>
        </p:nvSpPr>
        <p:spPr>
          <a:xfrm>
            <a:off x="2671763" y="3244334"/>
            <a:ext cx="6349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StatefulSet</a:t>
            </a:r>
          </a:p>
        </p:txBody>
      </p:sp>
    </p:spTree>
    <p:extLst>
      <p:ext uri="{BB962C8B-B14F-4D97-AF65-F5344CB8AC3E}">
        <p14:creationId xmlns:p14="http://schemas.microsoft.com/office/powerpoint/2010/main" val="41162034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0" grpId="0" animBg="1"/>
      <p:bldP spid="4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1960E1-40CD-1A72-FC63-8E154AF5A49D}"/>
              </a:ext>
            </a:extLst>
          </p:cNvPr>
          <p:cNvSpPr txBox="1"/>
          <p:nvPr/>
        </p:nvSpPr>
        <p:spPr>
          <a:xfrm>
            <a:off x="117230" y="182657"/>
            <a:ext cx="37670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What is a StatefulSet?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1C4653-7C12-18C2-C793-E6293438C9D7}"/>
              </a:ext>
            </a:extLst>
          </p:cNvPr>
          <p:cNvSpPr txBox="1"/>
          <p:nvPr/>
        </p:nvSpPr>
        <p:spPr>
          <a:xfrm>
            <a:off x="117230" y="705877"/>
            <a:ext cx="120747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 </a:t>
            </a:r>
            <a:r>
              <a:rPr lang="en-US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StatefulSet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is a Kubernetes resource designed to manage stateful applications. 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Unlike a Deployment, which is suitable for stateless applications, a StatefulSet provides guarantees about the ordering and uniqueness of pods. 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 StatefulSet runs a group of Pods and maintains a sticky identity for each of those Pods. 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6D5F37-E12C-8595-D2E4-3B93A5EA722E}"/>
              </a:ext>
            </a:extLst>
          </p:cNvPr>
          <p:cNvSpPr txBox="1"/>
          <p:nvPr/>
        </p:nvSpPr>
        <p:spPr>
          <a:xfrm>
            <a:off x="117230" y="1831132"/>
            <a:ext cx="62489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[root@master1 ~]# </a:t>
            </a: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 get </a:t>
            </a:r>
            <a:r>
              <a:rPr lang="en-US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statefulsets</a:t>
            </a:r>
            <a:endParaRPr lang="en-US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    READY   AGE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   3/3     114s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[root@master1 ~]# </a:t>
            </a: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 get pods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      READY   STATUS    RESTARTS   AGE 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nginx-0   1/1     Running   0          119s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nginx-1   1/1     Running   0          93s 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nginx-2   1/1     Running   0          41s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[root@master1 ~]# </a:t>
            </a: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 delete pod/nginx-0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pod "nginx-0" deleted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01B0AD-7A3D-CC05-954C-1C53D32ECB28}"/>
              </a:ext>
            </a:extLst>
          </p:cNvPr>
          <p:cNvSpPr txBox="1"/>
          <p:nvPr/>
        </p:nvSpPr>
        <p:spPr>
          <a:xfrm>
            <a:off x="117230" y="4948174"/>
            <a:ext cx="676700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[root@master1 ~]# </a:t>
            </a: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 get pods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      READY   STATUS    RESTARTS   AGE 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nginx-0   1/1     Running   0          21s 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nginx-1   1/1     Running   0          2m6s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nginx-2   1/1     Running   0          74s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FFEF2B-D4DD-01AA-7B72-FD4133CDD0B1}"/>
              </a:ext>
            </a:extLst>
          </p:cNvPr>
          <p:cNvSpPr/>
          <p:nvPr/>
        </p:nvSpPr>
        <p:spPr>
          <a:xfrm>
            <a:off x="117230" y="5546729"/>
            <a:ext cx="1144309" cy="28021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107325-A0A1-5983-FE0A-D1263FA75B1F}"/>
              </a:ext>
            </a:extLst>
          </p:cNvPr>
          <p:cNvSpPr/>
          <p:nvPr/>
        </p:nvSpPr>
        <p:spPr>
          <a:xfrm>
            <a:off x="4646321" y="4363617"/>
            <a:ext cx="1719879" cy="280218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E3D14C-CF80-3879-0040-F4081C9CA0C0}"/>
              </a:ext>
            </a:extLst>
          </p:cNvPr>
          <p:cNvSpPr/>
          <p:nvPr/>
        </p:nvSpPr>
        <p:spPr>
          <a:xfrm>
            <a:off x="137874" y="3287214"/>
            <a:ext cx="1144309" cy="252078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666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1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51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451"/>
                            </p:stCondLst>
                            <p:childTnLst>
                              <p:par>
                                <p:cTn id="3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451"/>
                            </p:stCondLst>
                            <p:childTnLst>
                              <p:par>
                                <p:cTn id="5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951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75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701"/>
                            </p:stCondLst>
                            <p:childTnLst>
                              <p:par>
                                <p:cTn id="6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451"/>
                            </p:stCondLst>
                            <p:childTnLst>
                              <p:par>
                                <p:cTn id="7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451"/>
                            </p:stCondLst>
                            <p:childTnLst>
                              <p:par>
                                <p:cTn id="9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1960E1-40CD-1A72-FC63-8E154AF5A49D}"/>
              </a:ext>
            </a:extLst>
          </p:cNvPr>
          <p:cNvSpPr txBox="1"/>
          <p:nvPr/>
        </p:nvSpPr>
        <p:spPr>
          <a:xfrm>
            <a:off x="117230" y="182657"/>
            <a:ext cx="37670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What is a StatefulSet?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1C4653-7C12-18C2-C793-E6293438C9D7}"/>
              </a:ext>
            </a:extLst>
          </p:cNvPr>
          <p:cNvSpPr txBox="1"/>
          <p:nvPr/>
        </p:nvSpPr>
        <p:spPr>
          <a:xfrm>
            <a:off x="117230" y="705877"/>
            <a:ext cx="120747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 </a:t>
            </a:r>
            <a:r>
              <a:rPr lang="en-US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StatefulSet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is a Kubernetes resource designed to manage stateful applications. 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Unlike a Deployment, which is suitable for stateless applications, a StatefulSet provides guarantees about the ordering and uniqueness of pods. 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This is crucial for applications that require stable identities, persistent storage, and ordered deployment and scaling.</a:t>
            </a:r>
          </a:p>
        </p:txBody>
      </p:sp>
    </p:spTree>
    <p:extLst>
      <p:ext uri="{BB962C8B-B14F-4D97-AF65-F5344CB8AC3E}">
        <p14:creationId xmlns:p14="http://schemas.microsoft.com/office/powerpoint/2010/main" val="31794412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027A7-4628-445B-9C88-E46BCC181BAD}"/>
              </a:ext>
            </a:extLst>
          </p:cNvPr>
          <p:cNvSpPr/>
          <p:nvPr/>
        </p:nvSpPr>
        <p:spPr>
          <a:xfrm>
            <a:off x="0" y="235179"/>
            <a:ext cx="12124944" cy="6858000"/>
          </a:xfrm>
          <a:prstGeom prst="rect">
            <a:avLst/>
          </a:prstGeom>
          <a:noFill/>
          <a:ln>
            <a:noFill/>
            <a:prstDash val="lgDash"/>
          </a:ln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360A151-9F3B-9F8D-C345-271364C80D92}"/>
              </a:ext>
            </a:extLst>
          </p:cNvPr>
          <p:cNvGrpSpPr/>
          <p:nvPr/>
        </p:nvGrpSpPr>
        <p:grpSpPr>
          <a:xfrm>
            <a:off x="34165" y="1616364"/>
            <a:ext cx="10673659" cy="3021983"/>
            <a:chOff x="6604" y="1015826"/>
            <a:chExt cx="10673659" cy="547254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F4D3C3C-BCBF-3A00-D2DA-D56EF1F22588}"/>
                </a:ext>
              </a:extLst>
            </p:cNvPr>
            <p:cNvGrpSpPr/>
            <p:nvPr/>
          </p:nvGrpSpPr>
          <p:grpSpPr>
            <a:xfrm>
              <a:off x="6604" y="1015826"/>
              <a:ext cx="10673659" cy="5472545"/>
              <a:chOff x="859824" y="1014814"/>
              <a:chExt cx="5559197" cy="4225636"/>
            </a:xfrm>
            <a:noFill/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7104BC4-1BCC-5199-BC35-4DA506608495}"/>
                  </a:ext>
                </a:extLst>
              </p:cNvPr>
              <p:cNvSpPr/>
              <p:nvPr/>
            </p:nvSpPr>
            <p:spPr>
              <a:xfrm>
                <a:off x="1786751" y="1014814"/>
                <a:ext cx="4632270" cy="4225636"/>
              </a:xfrm>
              <a:prstGeom prst="rect">
                <a:avLst/>
              </a:prstGeom>
              <a:grpFill/>
              <a:ln w="57150">
                <a:solidFill>
                  <a:schemeClr val="accent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0E2B5E-F12B-110C-DF21-0A11C86D6A2D}"/>
                  </a:ext>
                </a:extLst>
              </p:cNvPr>
              <p:cNvSpPr txBox="1"/>
              <p:nvPr/>
            </p:nvSpPr>
            <p:spPr>
              <a:xfrm>
                <a:off x="859824" y="1759561"/>
                <a:ext cx="941357" cy="356476"/>
              </a:xfrm>
              <a:prstGeom prst="rect">
                <a:avLst/>
              </a:prstGeom>
              <a:grpFill/>
              <a:ln w="571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Deployment</a:t>
                </a: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BB1DA2A-ACB5-55B8-E830-025402807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30" y="1079204"/>
              <a:ext cx="1410232" cy="2010675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0DC19D51-ECBB-5D50-3BEC-9680A99BB1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730" y="2305977"/>
            <a:ext cx="1007604" cy="9761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7EA2029-E2BC-F9E6-B940-FCDA8C4DB4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993" y="2293844"/>
            <a:ext cx="1007604" cy="97611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9E386F5-E33B-9D35-02FF-3D07381CF3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216" y="2219654"/>
            <a:ext cx="1007604" cy="976115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AF788C2D-501B-DF96-D285-BF937E1209FF}"/>
              </a:ext>
            </a:extLst>
          </p:cNvPr>
          <p:cNvGrpSpPr/>
          <p:nvPr/>
        </p:nvGrpSpPr>
        <p:grpSpPr>
          <a:xfrm>
            <a:off x="2891081" y="1917999"/>
            <a:ext cx="6954460" cy="2132296"/>
            <a:chOff x="2199006" y="1205948"/>
            <a:chExt cx="7980218" cy="213229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CD6792A-B364-941F-CFB0-2DB55F2745AE}"/>
                </a:ext>
              </a:extLst>
            </p:cNvPr>
            <p:cNvGrpSpPr/>
            <p:nvPr/>
          </p:nvGrpSpPr>
          <p:grpSpPr>
            <a:xfrm>
              <a:off x="2199006" y="1205948"/>
              <a:ext cx="7980218" cy="2132296"/>
              <a:chOff x="2424546" y="1935231"/>
              <a:chExt cx="7980218" cy="2132296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855A9B0A-3CB8-F656-F64F-47F35E313380}"/>
                  </a:ext>
                </a:extLst>
              </p:cNvPr>
              <p:cNvSpPr/>
              <p:nvPr/>
            </p:nvSpPr>
            <p:spPr>
              <a:xfrm>
                <a:off x="2424546" y="1935231"/>
                <a:ext cx="7980218" cy="2132296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sz="2800" dirty="0"/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C2BE3D3C-4196-AAE8-3614-09DF471AC0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8195" y="2019602"/>
                <a:ext cx="1440459" cy="1193399"/>
              </a:xfrm>
              <a:prstGeom prst="rect">
                <a:avLst/>
              </a:prstGeom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3C977AD-2DDA-D5C2-53B1-417A97664112}"/>
                </a:ext>
              </a:extLst>
            </p:cNvPr>
            <p:cNvSpPr txBox="1"/>
            <p:nvPr/>
          </p:nvSpPr>
          <p:spPr>
            <a:xfrm>
              <a:off x="2538706" y="2701057"/>
              <a:ext cx="16773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ReplicaSet 1</a:t>
              </a:r>
            </a:p>
          </p:txBody>
        </p:sp>
      </p:grpSp>
      <p:pic>
        <p:nvPicPr>
          <p:cNvPr id="7" name="Picture 6" descr="A blue hexagon with white circle and white text&#10;&#10;Description automatically generated">
            <a:extLst>
              <a:ext uri="{FF2B5EF4-FFF2-40B4-BE49-F238E27FC236}">
                <a16:creationId xmlns:a16="http://schemas.microsoft.com/office/drawing/2014/main" id="{9CEC17CD-0E96-254C-E8A5-F18DB8F783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397" y="-30413"/>
            <a:ext cx="1219200" cy="11811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B475F7-534B-C5ED-BB11-0A26577F92EE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6174532" y="923636"/>
            <a:ext cx="973461" cy="1382341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40473D-AF6B-2CA5-350A-BC4B861BA3A2}"/>
              </a:ext>
            </a:extLst>
          </p:cNvPr>
          <p:cNvCxnSpPr>
            <a:cxnSpLocks/>
            <a:stCxn id="27" idx="0"/>
            <a:endCxn id="7" idx="2"/>
          </p:cNvCxnSpPr>
          <p:nvPr/>
        </p:nvCxnSpPr>
        <p:spPr>
          <a:xfrm flipH="1" flipV="1">
            <a:off x="7545997" y="1150687"/>
            <a:ext cx="105798" cy="1143157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760FFB-910A-2F32-3866-B1F97CDB161F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7929818" y="923636"/>
            <a:ext cx="1219200" cy="1296018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919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065 -0.02894 L -0.25065 -0.02871 L -0.19427 -0.02639 C -0.16784 -0.02523 -0.15612 -0.02732 -0.13268 -0.02107 C -0.12331 -0.01852 -0.11393 -0.01459 -0.10443 -0.01181 C -0.05195 0.00347 -0.1095 -0.01435 -0.06667 -0.00394 C -0.0612 -0.00255 -0.05573 -0.00023 -0.05026 0.00139 C -0.047 0.00231 -0.03555 0.00463 -0.03099 0.00532 C -0.02708 0.00578 -0.02305 0.00671 -0.01914 0.00671 C -0.01367 0.00671 -0.0082 0.00578 -0.00273 0.00532 " pathEditMode="relative" rAng="0" ptsTypes="AAAAAAAAAA">
                                      <p:cBhvr>
                                        <p:cTn id="2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96" y="178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135 -0.03287 L -0.37135 -0.03264 C -0.36888 -0.0345 -0.36653 -0.03704 -0.36393 -0.03797 C -0.35065 -0.04329 -0.33932 -0.03959 -0.32539 -0.03797 L -0.29791 -0.04075 L -0.21328 -0.04723 C -0.20143 -0.04954 -0.18945 -0.05116 -0.1776 -0.05394 C -0.16523 -0.05672 -0.15299 -0.06343 -0.14049 -0.06436 C -0.11679 -0.06644 -0.09296 -0.06366 -0.06927 -0.0632 C -0.0638 -0.06181 -0.05807 -0.06274 -0.05299 -0.05926 C -0.04843 -0.05602 -0.04401 -0.05348 -0.03958 -0.05 C -0.03724 -0.04815 -0.03515 -0.04537 -0.03294 -0.04329 C -0.03151 -0.04213 -0.02981 -0.0419 -0.02838 -0.04075 C -0.02669 -0.03912 -0.025 -0.03704 -0.0233 -0.03542 C -0.02135 -0.03357 -0.01927 -0.03172 -0.01731 -0.0301 C -0.01484 -0.02825 -0.01211 -0.02755 -0.00989 -0.02477 C -0.00911 -0.02408 -0.00833 -0.02338 -0.00768 -0.02223 C -0.00065 -0.01112 -0.00494 -0.01528 -0.00091 -0.01158 " pathEditMode="relative" rAng="0" ptsTypes="AAAAAAAAAAAAAAAAAA">
                                      <p:cBhvr>
                                        <p:cTn id="2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16" y="-55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427 0.01945 L -0.44427 0.01922 L -0.37305 0.02987 C -0.25625 0.05047 -0.36497 0.03704 -0.26328 0.04792 L -0.14622 0.04676 C -0.13919 0.0463 -0.13229 0.04306 -0.12526 0.04144 C -0.11875 0.04005 -0.11237 0.03889 -0.10586 0.0375 C -0.09922 0.03473 -0.08958 0.02963 -0.08216 0.02848 C -0.07747 0.02755 -0.07279 0.02755 -0.06823 0.02709 L -0.05937 0.02338 C -0.05599 0.02199 -0.0526 0.02107 -0.04935 0.01945 C -0.0474 0.01852 -0.0457 0.01644 -0.04388 0.01551 C -0.04258 0.01482 -0.04115 0.01459 -0.03984 0.01412 C -0.03893 0.01389 -0.03802 0.0132 -0.03711 0.01297 C -0.03581 0.01227 -0.03437 0.01227 -0.03307 0.01181 C -0.03164 0.01112 -0.03047 0.00973 -0.02904 0.00903 L -0.02565 0.00787 C -0.0237 0.00695 -0.02161 0.00579 -0.01966 0.0051 C -0.01667 0.0044 -0.0138 0.0044 -0.01094 0.00394 C -0.00273 0.0007 -0.00638 0.00186 -6.25E-7 -4.07407E-6 " pathEditMode="relative" rAng="0" ptsTypes="AAAAAAAAAAAAAAAAAAAA">
                                      <p:cBhvr>
                                        <p:cTn id="3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14" y="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07222825-62ea-40f3-96b5-5375c07996e2}" enabled="1" method="Privileged" siteId="{90c7a20a-f34b-40bf-bc48-b9253b6f5d20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5106</TotalTime>
  <Words>1536</Words>
  <Application>Microsoft Office PowerPoint</Application>
  <PresentationFormat>Widescreen</PresentationFormat>
  <Paragraphs>310</Paragraphs>
  <Slides>28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</vt:lpstr>
      <vt:lpstr>Calibri</vt:lpstr>
      <vt:lpstr>Calibri Light</vt:lpstr>
      <vt:lpstr>Consolas</vt:lpstr>
      <vt:lpstr>Courier New</vt:lpstr>
      <vt:lpstr>Symbol</vt:lpstr>
      <vt:lpstr>Trispace</vt:lpstr>
      <vt:lpstr>Trispace SemiBold</vt:lpstr>
      <vt:lpstr>Wingdings</vt:lpstr>
      <vt:lpstr>Office Theme</vt:lpstr>
      <vt:lpstr>StatefulSet</vt:lpstr>
      <vt:lpstr>PowerPoint Presentation</vt:lpstr>
      <vt:lpstr>Agenda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 Master</dc:title>
  <dc:creator>RANA Anish OBS/OINIS</dc:creator>
  <cp:lastModifiedBy>RANA Anish OBS/OINIS</cp:lastModifiedBy>
  <cp:revision>61</cp:revision>
  <dcterms:created xsi:type="dcterms:W3CDTF">2024-11-28T10:53:37Z</dcterms:created>
  <dcterms:modified xsi:type="dcterms:W3CDTF">2025-01-04T16:25:23Z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Text">
    <vt:lpwstr>Orange Restricted</vt:lpwstr>
  </property>
</Properties>
</file>